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34A6-B84A-405F-82E2-F94599189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AF552-C1C6-4B08-9868-DE1C70529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B3F57-8B84-42C7-8DF0-50CE76A7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20D3E-1384-4ADA-A110-36121564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2062B-5B9E-472F-A190-438EDEE5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ACD48-816A-41EA-A62B-DF99840AE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A95BE-8FA3-4B9C-B6A7-C69C9B674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50A88-1165-49A5-83A7-B5DAFA0B1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DFBA1-7155-4EF4-9DDD-91BC35696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30AAC-A53F-4935-8F0D-1E10763D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7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8D58B-4F06-40FA-847A-4AA9495B6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6DF97-C9FF-419E-B181-D7175EFAF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B71C7-C77F-42BD-9F63-72F9562E5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0153-55C4-421F-9DC7-61D34302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EF8AF-5919-455B-941C-35CB2F33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5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DCF64-0D1E-4972-ABA5-4B8148EE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9716D-3101-4D91-8E89-509BD81B3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9DB1A-921F-4507-A1A9-E5F29AD0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724C7-D8BB-4BFF-8710-85F3036C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CB39B-3DD1-4CFC-A4E4-9208037F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3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8A1F-C11C-493A-AA88-E874EFBA5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AEA91-1F9D-4805-96D3-BD2C3B6EB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61F6F-2E11-43CE-A0A2-32872757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BF082-D150-47E2-AEDD-94EA0CF0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3B9D1-DF6A-4C60-A791-9ED9F1B9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9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A47D-8703-4D3B-84FF-654CEE05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5A020-6E97-4EFA-8209-0428D382F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B98FB-02EA-439D-82BA-728A8D9C9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AC150-6448-45FA-AE15-7C3721BB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6153A-5902-4A78-886F-2E696782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91CBD-560F-443E-B958-CB7102EA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8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122D8-C76E-4EF6-8E48-0C67F7503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236B4-86F4-4201-9625-8A02830E5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93C64-476B-49D4-8B9F-E392EF24E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43DA76-596F-4C70-80D1-8793912AD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71BA7D-33F4-4D88-A7C3-FBAC0FC49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53112-8822-42E1-975C-94A5C2DD2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6AD60D-5BC5-4D35-9B5C-C1E6751B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74B5B7-D2C4-470D-B003-756F035F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0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23E9-4E66-4856-8AEF-0C556E7A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D7C48-F070-4F72-9A88-D03CDBBD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25C62-61D5-48FE-B87B-07285489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72F08-430C-456F-8031-15FC72FC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9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85762E-74D1-4F4A-8EDE-D3C970B3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40A8F-9320-4992-8BEA-D9432FD5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F63BA-6022-488F-9679-EE70F39B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1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ED05-CC07-4317-8533-9E6AA72C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6E616-847F-4B2E-A5C8-61DD44AF4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5F9A8-C7E1-4CB0-B97C-B6734047E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336A1-EE56-4FCA-B1F9-E48FA802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0FC84-DA9E-46EB-B5AA-3214F4F67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B66A5-33EC-4A10-9A23-159A2B9F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33CF-B191-4DEC-9E18-036C344B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10756-DF68-4326-8843-C8B92EB38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EF6F9-4117-4AB5-B22E-F422CD86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66FD1-BEFF-4BDD-B0F8-A8E93457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D02C9-CDAA-41A0-9A0A-EDFF0D6E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B1694-8B28-434B-90CA-6C5F9549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0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81562-BFA1-43CF-BA28-3989C3A10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A24AB-C568-43F9-908D-F87B9E8D2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3BFC1-F789-4208-AA9E-FA400C6C8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1E66-06C2-48B7-8557-736744A4A836}" type="datetimeFigureOut">
              <a:rPr lang="en-US" smtClean="0"/>
              <a:t>23-11-19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1B9F8-8E61-45C7-9218-545946A11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5C260-444C-45C4-9458-F851E18A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E2AD-AAD2-405D-B1C9-053190CD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4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F78C05-7D4B-4286-B321-2C4B2BD1EE8A}"/>
              </a:ext>
            </a:extLst>
          </p:cNvPr>
          <p:cNvSpPr txBox="1"/>
          <p:nvPr/>
        </p:nvSpPr>
        <p:spPr>
          <a:xfrm>
            <a:off x="-6459" y="138082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Bind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3ED413-BD50-4FCD-A7C7-3E31A456C3CD}"/>
              </a:ext>
            </a:extLst>
          </p:cNvPr>
          <p:cNvSpPr txBox="1"/>
          <p:nvPr/>
        </p:nvSpPr>
        <p:spPr>
          <a:xfrm>
            <a:off x="-6459" y="275285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Wash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A43389-B465-4C59-AA7E-8A7FB037167F}"/>
              </a:ext>
            </a:extLst>
          </p:cNvPr>
          <p:cNvSpPr txBox="1"/>
          <p:nvPr/>
        </p:nvSpPr>
        <p:spPr>
          <a:xfrm>
            <a:off x="-6459" y="3756704"/>
            <a:ext cx="90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3) Elute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B2C5B3-2F8A-4B34-9E2E-CB827BC35EEE}"/>
              </a:ext>
            </a:extLst>
          </p:cNvPr>
          <p:cNvCxnSpPr>
            <a:cxnSpLocks/>
          </p:cNvCxnSpPr>
          <p:nvPr/>
        </p:nvCxnSpPr>
        <p:spPr>
          <a:xfrm flipV="1">
            <a:off x="944489" y="669720"/>
            <a:ext cx="40415" cy="378798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330982-6047-448D-9C5D-64BEF2EBD34C}"/>
              </a:ext>
            </a:extLst>
          </p:cNvPr>
          <p:cNvSpPr txBox="1"/>
          <p:nvPr/>
        </p:nvSpPr>
        <p:spPr>
          <a:xfrm>
            <a:off x="2176825" y="-13503"/>
            <a:ext cx="1095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Plasmid</a:t>
            </a:r>
          </a:p>
          <a:p>
            <a:pPr algn="ctr"/>
            <a:r>
              <a:rPr lang="en-US" u="sng" dirty="0"/>
              <a:t>DNA Prep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21CE7-C36F-423E-8A68-40FB52D4F58B}"/>
              </a:ext>
            </a:extLst>
          </p:cNvPr>
          <p:cNvSpPr txBox="1"/>
          <p:nvPr/>
        </p:nvSpPr>
        <p:spPr>
          <a:xfrm>
            <a:off x="1259704" y="594956"/>
            <a:ext cx="297902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1) Resuspend bacteria in 250 </a:t>
            </a:r>
            <a:r>
              <a:rPr lang="en-US" sz="1200" dirty="0" err="1"/>
              <a:t>uL</a:t>
            </a:r>
            <a:r>
              <a:rPr lang="en-US" sz="1200" dirty="0"/>
              <a:t> P1</a:t>
            </a:r>
          </a:p>
          <a:p>
            <a:r>
              <a:rPr lang="en-US" sz="1200" dirty="0"/>
              <a:t>2) Lyse with 250 </a:t>
            </a:r>
            <a:r>
              <a:rPr lang="en-US" sz="1200" dirty="0" err="1"/>
              <a:t>uL</a:t>
            </a:r>
            <a:r>
              <a:rPr lang="en-US" sz="1200" dirty="0"/>
              <a:t> P2, wait 1-5 min</a:t>
            </a:r>
          </a:p>
          <a:p>
            <a:r>
              <a:rPr lang="en-US" sz="1200" dirty="0"/>
              <a:t>3) Neutralize with 350 </a:t>
            </a:r>
            <a:r>
              <a:rPr lang="en-US" sz="1200" dirty="0" err="1"/>
              <a:t>uL</a:t>
            </a:r>
            <a:r>
              <a:rPr lang="en-US" sz="1200" dirty="0"/>
              <a:t> chilled N3</a:t>
            </a:r>
          </a:p>
          <a:p>
            <a:r>
              <a:rPr lang="en-US" sz="1200" dirty="0"/>
              <a:t>4) Spin 5 min, load 600-650 </a:t>
            </a:r>
            <a:r>
              <a:rPr lang="en-US" sz="1200" dirty="0" err="1"/>
              <a:t>uL</a:t>
            </a:r>
            <a:r>
              <a:rPr lang="en-US" sz="1200" dirty="0"/>
              <a:t> SN on column</a:t>
            </a:r>
          </a:p>
          <a:p>
            <a:r>
              <a:rPr lang="en-US" sz="1200" dirty="0"/>
              <a:t>5) Incubate at RT for 2 min</a:t>
            </a:r>
          </a:p>
          <a:p>
            <a:r>
              <a:rPr lang="en-US" sz="1200" dirty="0"/>
              <a:t>5) Spin, discard FT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7E1A61-78AC-4C30-9B2C-73BE46B91576}"/>
              </a:ext>
            </a:extLst>
          </p:cNvPr>
          <p:cNvSpPr txBox="1"/>
          <p:nvPr/>
        </p:nvSpPr>
        <p:spPr>
          <a:xfrm>
            <a:off x="-12837" y="17274"/>
            <a:ext cx="1104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Steps</a:t>
            </a:r>
            <a:endParaRPr lang="en-US" sz="3200" b="1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6B6361-7C66-4696-BEAA-DF2087CB5487}"/>
              </a:ext>
            </a:extLst>
          </p:cNvPr>
          <p:cNvSpPr txBox="1"/>
          <p:nvPr/>
        </p:nvSpPr>
        <p:spPr>
          <a:xfrm>
            <a:off x="5798542" y="0"/>
            <a:ext cx="1131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Gel</a:t>
            </a:r>
          </a:p>
          <a:p>
            <a:pPr algn="ctr"/>
            <a:r>
              <a:rPr lang="en-US" u="sng" dirty="0"/>
              <a:t>Extraction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CED664-385A-4557-BA0F-B75DBEA2849C}"/>
              </a:ext>
            </a:extLst>
          </p:cNvPr>
          <p:cNvSpPr txBox="1"/>
          <p:nvPr/>
        </p:nvSpPr>
        <p:spPr>
          <a:xfrm>
            <a:off x="9057557" y="2275"/>
            <a:ext cx="2460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PCR/Enzymatic Reaction</a:t>
            </a:r>
          </a:p>
          <a:p>
            <a:pPr algn="ctr"/>
            <a:r>
              <a:rPr lang="en-US" u="sng" dirty="0"/>
              <a:t>Purification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B36A50-34E5-41C4-8F20-0139F262ADFD}"/>
              </a:ext>
            </a:extLst>
          </p:cNvPr>
          <p:cNvSpPr txBox="1"/>
          <p:nvPr/>
        </p:nvSpPr>
        <p:spPr>
          <a:xfrm>
            <a:off x="4547943" y="623864"/>
            <a:ext cx="3611053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Dissolve every 100mg of gel slice with 300 </a:t>
            </a:r>
            <a:r>
              <a:rPr lang="en-US" sz="1200" dirty="0" err="1"/>
              <a:t>uL</a:t>
            </a:r>
            <a:r>
              <a:rPr lang="en-US" sz="1200" dirty="0"/>
              <a:t> QG</a:t>
            </a:r>
          </a:p>
          <a:p>
            <a:pPr algn="ctr"/>
            <a:r>
              <a:rPr lang="en-US" sz="1100" b="1" dirty="0"/>
              <a:t>(No heat needed w/ low melt agarose, invert or vortex)</a:t>
            </a:r>
          </a:p>
          <a:p>
            <a:pPr algn="ctr"/>
            <a:r>
              <a:rPr lang="en-US" sz="1100" b="1" dirty="0"/>
              <a:t>(Some protocols suggest 400 </a:t>
            </a:r>
            <a:r>
              <a:rPr lang="en-US" sz="1100" b="1" dirty="0" err="1"/>
              <a:t>uL</a:t>
            </a:r>
            <a:r>
              <a:rPr lang="en-US" sz="1100" b="1" dirty="0"/>
              <a:t>/100mg, also works)</a:t>
            </a:r>
          </a:p>
          <a:p>
            <a:r>
              <a:rPr lang="en-US" sz="1200" dirty="0"/>
              <a:t>2) Load column with 600 </a:t>
            </a:r>
            <a:r>
              <a:rPr lang="en-US" sz="1200" dirty="0" err="1"/>
              <a:t>uL</a:t>
            </a:r>
            <a:r>
              <a:rPr lang="en-US" sz="1200" dirty="0"/>
              <a:t>, incubate at RT for 2 min</a:t>
            </a:r>
          </a:p>
          <a:p>
            <a:r>
              <a:rPr lang="en-US" sz="1200" dirty="0"/>
              <a:t>3) Spin, discard FT</a:t>
            </a:r>
          </a:p>
          <a:p>
            <a:r>
              <a:rPr lang="en-US" sz="1200" dirty="0"/>
              <a:t>4) Repeat until all dissolved gel passed through column</a:t>
            </a:r>
          </a:p>
          <a:p>
            <a:pPr algn="ctr"/>
            <a:r>
              <a:rPr lang="en-US" sz="1100" b="1" dirty="0"/>
              <a:t>Only first incubation at RT is necessary to activate silica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E2B6CC-9C5F-438B-A4DA-6872E5BC4A51}"/>
              </a:ext>
            </a:extLst>
          </p:cNvPr>
          <p:cNvSpPr txBox="1"/>
          <p:nvPr/>
        </p:nvSpPr>
        <p:spPr>
          <a:xfrm>
            <a:off x="8271955" y="727005"/>
            <a:ext cx="370261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Add 5 volumes of PB to 1 volume PCR/</a:t>
            </a:r>
            <a:r>
              <a:rPr lang="en-US" sz="1200" dirty="0" err="1"/>
              <a:t>Enz</a:t>
            </a:r>
            <a:r>
              <a:rPr lang="en-US" sz="1200" dirty="0"/>
              <a:t> reaction</a:t>
            </a:r>
          </a:p>
          <a:p>
            <a:pPr marL="228600" indent="-228600">
              <a:buAutoNum type="arabicParenR"/>
            </a:pPr>
            <a:r>
              <a:rPr lang="en-US" sz="1200" dirty="0"/>
              <a:t>Load 600 </a:t>
            </a:r>
            <a:r>
              <a:rPr lang="en-US" sz="1200" dirty="0" err="1"/>
              <a:t>uL</a:t>
            </a:r>
            <a:r>
              <a:rPr lang="en-US" sz="1200" dirty="0"/>
              <a:t> onto column, incubate at RT for 2 min</a:t>
            </a:r>
          </a:p>
          <a:p>
            <a:pPr marL="228600" indent="-228600">
              <a:buAutoNum type="arabicParenR"/>
            </a:pPr>
            <a:r>
              <a:rPr lang="en-US" sz="1200" dirty="0"/>
              <a:t>Spin, discard FT</a:t>
            </a:r>
          </a:p>
          <a:p>
            <a:pPr marL="228600" indent="-228600">
              <a:buAutoNum type="arabicParenR"/>
            </a:pPr>
            <a:r>
              <a:rPr lang="en-US" sz="1200" dirty="0"/>
              <a:t>Repeat until all product passed through column</a:t>
            </a:r>
          </a:p>
          <a:p>
            <a:pPr algn="ctr"/>
            <a:r>
              <a:rPr lang="en-US" sz="1100" b="1" dirty="0"/>
              <a:t>Only first incubation at RT is necessary to activate silica</a:t>
            </a:r>
            <a:endParaRPr lang="en-US" sz="1100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7AA0DEC2-BFE2-4F1C-A31C-023A2BCD8F86}"/>
              </a:ext>
            </a:extLst>
          </p:cNvPr>
          <p:cNvSpPr/>
          <p:nvPr/>
        </p:nvSpPr>
        <p:spPr>
          <a:xfrm rot="900000">
            <a:off x="2384379" y="1979480"/>
            <a:ext cx="1423283" cy="1748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0ED3C6-6364-4AC6-9729-C12AEDB6BF8F}"/>
              </a:ext>
            </a:extLst>
          </p:cNvPr>
          <p:cNvSpPr txBox="1"/>
          <p:nvPr/>
        </p:nvSpPr>
        <p:spPr>
          <a:xfrm>
            <a:off x="4286438" y="2493531"/>
            <a:ext cx="41997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Add 600-700 </a:t>
            </a:r>
            <a:r>
              <a:rPr lang="en-US" sz="1200" dirty="0" err="1"/>
              <a:t>uL</a:t>
            </a:r>
            <a:r>
              <a:rPr lang="en-US" sz="1200" dirty="0"/>
              <a:t> 1X PE </a:t>
            </a:r>
            <a:r>
              <a:rPr lang="en-US" sz="1200" b="1" dirty="0"/>
              <a:t>(diluted with EtOH!!!)</a:t>
            </a:r>
            <a:r>
              <a:rPr lang="en-US" sz="1200" dirty="0"/>
              <a:t>, spin, discard FT</a:t>
            </a:r>
          </a:p>
          <a:p>
            <a:pPr marL="228600" indent="-228600">
              <a:buAutoNum type="arabicParenR"/>
            </a:pPr>
            <a:r>
              <a:rPr lang="en-US" sz="1200" dirty="0"/>
              <a:t>Repeat for second wash</a:t>
            </a:r>
          </a:p>
          <a:p>
            <a:pPr marL="228600" indent="-228600">
              <a:buAutoNum type="arabicParenR"/>
            </a:pPr>
            <a:r>
              <a:rPr lang="en-US" sz="1200" dirty="0"/>
              <a:t>Discard final FT, spin additional 2 minutes</a:t>
            </a:r>
          </a:p>
          <a:p>
            <a:pPr marL="228600" indent="-228600">
              <a:buAutoNum type="arabicParenR"/>
            </a:pPr>
            <a:r>
              <a:rPr lang="en-US" sz="1200" dirty="0"/>
              <a:t>Place column into fresh 1.5 mL tube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215F368-C020-41F2-9506-71F65DE3BC26}"/>
              </a:ext>
            </a:extLst>
          </p:cNvPr>
          <p:cNvSpPr/>
          <p:nvPr/>
        </p:nvSpPr>
        <p:spPr>
          <a:xfrm rot="5400000">
            <a:off x="6167456" y="2141573"/>
            <a:ext cx="399897" cy="186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FA5A1A-6901-487A-9113-606063F35DA2}"/>
              </a:ext>
            </a:extLst>
          </p:cNvPr>
          <p:cNvCxnSpPr>
            <a:cxnSpLocks/>
          </p:cNvCxnSpPr>
          <p:nvPr/>
        </p:nvCxnSpPr>
        <p:spPr>
          <a:xfrm flipV="1">
            <a:off x="4526679" y="-13503"/>
            <a:ext cx="0" cy="206369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E81F693-78B2-4B93-81B0-D11F36C6430B}"/>
              </a:ext>
            </a:extLst>
          </p:cNvPr>
          <p:cNvCxnSpPr>
            <a:cxnSpLocks/>
          </p:cNvCxnSpPr>
          <p:nvPr/>
        </p:nvCxnSpPr>
        <p:spPr>
          <a:xfrm flipV="1">
            <a:off x="8205504" y="-74222"/>
            <a:ext cx="0" cy="21053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C69BC6-1863-4013-B991-8B797C51954C}"/>
              </a:ext>
            </a:extLst>
          </p:cNvPr>
          <p:cNvCxnSpPr>
            <a:cxnSpLocks/>
          </p:cNvCxnSpPr>
          <p:nvPr/>
        </p:nvCxnSpPr>
        <p:spPr>
          <a:xfrm>
            <a:off x="1052710" y="2467724"/>
            <a:ext cx="291996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955C730-62DF-46ED-9C3A-149EA0B42BF1}"/>
              </a:ext>
            </a:extLst>
          </p:cNvPr>
          <p:cNvCxnSpPr>
            <a:cxnSpLocks/>
          </p:cNvCxnSpPr>
          <p:nvPr/>
        </p:nvCxnSpPr>
        <p:spPr>
          <a:xfrm>
            <a:off x="8827945" y="2444331"/>
            <a:ext cx="291996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9A3A3C0-5CF0-4D69-9863-46BEA68CB6BC}"/>
              </a:ext>
            </a:extLst>
          </p:cNvPr>
          <p:cNvCxnSpPr>
            <a:cxnSpLocks/>
          </p:cNvCxnSpPr>
          <p:nvPr/>
        </p:nvCxnSpPr>
        <p:spPr>
          <a:xfrm>
            <a:off x="1103070" y="3399352"/>
            <a:ext cx="291996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C34C88A-82F3-4D52-B7A9-1F3D0A424FA3}"/>
              </a:ext>
            </a:extLst>
          </p:cNvPr>
          <p:cNvCxnSpPr>
            <a:cxnSpLocks/>
          </p:cNvCxnSpPr>
          <p:nvPr/>
        </p:nvCxnSpPr>
        <p:spPr>
          <a:xfrm>
            <a:off x="8760530" y="3429000"/>
            <a:ext cx="291996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B5B0F12-BA50-4F7E-A4BE-C912C5478494}"/>
              </a:ext>
            </a:extLst>
          </p:cNvPr>
          <p:cNvSpPr/>
          <p:nvPr/>
        </p:nvSpPr>
        <p:spPr>
          <a:xfrm rot="5400000">
            <a:off x="6268289" y="3414719"/>
            <a:ext cx="217133" cy="16721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00EFA5-A07D-4CB2-8A41-9C4D4B142743}"/>
              </a:ext>
            </a:extLst>
          </p:cNvPr>
          <p:cNvSpPr txBox="1"/>
          <p:nvPr/>
        </p:nvSpPr>
        <p:spPr>
          <a:xfrm>
            <a:off x="3504505" y="3693469"/>
            <a:ext cx="57736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Add 15-100uL of elution buffer, pre-warm to 50C for DNA &gt;5-10 kb</a:t>
            </a:r>
          </a:p>
          <a:p>
            <a:pPr marL="228600" indent="-228600">
              <a:buAutoNum type="arabicParenR"/>
            </a:pPr>
            <a:r>
              <a:rPr lang="en-US" sz="1200" dirty="0"/>
              <a:t>Spin, check concentration, transfer to fresh tube if feeling fancy.</a:t>
            </a:r>
          </a:p>
          <a:p>
            <a:r>
              <a:rPr lang="en-US" sz="1200" b="1" dirty="0"/>
              <a:t>*** Elution with volumes &gt;50 </a:t>
            </a:r>
            <a:r>
              <a:rPr lang="en-US" sz="1200" b="1" dirty="0" err="1"/>
              <a:t>uL</a:t>
            </a:r>
            <a:r>
              <a:rPr lang="en-US" sz="1200" b="1" dirty="0"/>
              <a:t> will likely require concentration, </a:t>
            </a:r>
            <a:r>
              <a:rPr lang="en-US" sz="1200" b="1" dirty="0" err="1"/>
              <a:t>Centrivap</a:t>
            </a:r>
            <a:r>
              <a:rPr lang="en-US" sz="1200" b="1" dirty="0"/>
              <a:t> is king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F23D94-8CB6-4E02-866D-0352E141AF0B}"/>
              </a:ext>
            </a:extLst>
          </p:cNvPr>
          <p:cNvSpPr txBox="1"/>
          <p:nvPr/>
        </p:nvSpPr>
        <p:spPr>
          <a:xfrm>
            <a:off x="6485" y="4416624"/>
            <a:ext cx="1317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Recipes</a:t>
            </a:r>
            <a:endParaRPr lang="en-US" sz="2800" b="1" u="sng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D7E8AD9-2869-44C3-B073-7B3D6682F465}"/>
              </a:ext>
            </a:extLst>
          </p:cNvPr>
          <p:cNvCxnSpPr>
            <a:cxnSpLocks/>
          </p:cNvCxnSpPr>
          <p:nvPr/>
        </p:nvCxnSpPr>
        <p:spPr>
          <a:xfrm>
            <a:off x="96216" y="4457700"/>
            <a:ext cx="11673615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A2643D-2434-4A1B-AF92-EE73914956B9}"/>
              </a:ext>
            </a:extLst>
          </p:cNvPr>
          <p:cNvCxnSpPr>
            <a:cxnSpLocks/>
          </p:cNvCxnSpPr>
          <p:nvPr/>
        </p:nvCxnSpPr>
        <p:spPr>
          <a:xfrm>
            <a:off x="6485" y="669719"/>
            <a:ext cx="978419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A7F8872-E7BD-4E02-9FA0-F34A36DC1CDD}"/>
              </a:ext>
            </a:extLst>
          </p:cNvPr>
          <p:cNvSpPr txBox="1"/>
          <p:nvPr/>
        </p:nvSpPr>
        <p:spPr>
          <a:xfrm>
            <a:off x="138197" y="5117065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Bind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99A7400-423A-4678-A65F-032EA960CC9A}"/>
              </a:ext>
            </a:extLst>
          </p:cNvPr>
          <p:cNvSpPr txBox="1"/>
          <p:nvPr/>
        </p:nvSpPr>
        <p:spPr>
          <a:xfrm>
            <a:off x="125816" y="590697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Wash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76FF87-81BB-4723-943C-60E998241FBF}"/>
              </a:ext>
            </a:extLst>
          </p:cNvPr>
          <p:cNvSpPr txBox="1"/>
          <p:nvPr/>
        </p:nvSpPr>
        <p:spPr>
          <a:xfrm>
            <a:off x="138197" y="6468247"/>
            <a:ext cx="90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3) Elute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FABD56-A310-4DD0-9AC2-FAC36C06F332}"/>
              </a:ext>
            </a:extLst>
          </p:cNvPr>
          <p:cNvSpPr txBox="1"/>
          <p:nvPr/>
        </p:nvSpPr>
        <p:spPr>
          <a:xfrm>
            <a:off x="1875267" y="4595143"/>
            <a:ext cx="21472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Buffer N3</a:t>
            </a:r>
          </a:p>
          <a:p>
            <a:r>
              <a:rPr lang="en-US" sz="1200" dirty="0"/>
              <a:t>4M Guanidine-HCl</a:t>
            </a:r>
          </a:p>
          <a:p>
            <a:r>
              <a:rPr lang="en-US" sz="1200" dirty="0"/>
              <a:t>0.5M Potassium Acetate pH 4.2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BF2812A-3A07-4399-9139-28AE8AA3CF15}"/>
              </a:ext>
            </a:extLst>
          </p:cNvPr>
          <p:cNvSpPr txBox="1"/>
          <p:nvPr/>
        </p:nvSpPr>
        <p:spPr>
          <a:xfrm>
            <a:off x="5405495" y="4575601"/>
            <a:ext cx="20147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Buffer QG</a:t>
            </a:r>
          </a:p>
          <a:p>
            <a:r>
              <a:rPr lang="en-US" sz="1200" dirty="0"/>
              <a:t>5.5 M Guanidine Thiocyanate</a:t>
            </a:r>
          </a:p>
          <a:p>
            <a:r>
              <a:rPr lang="en-US" sz="1200" dirty="0"/>
              <a:t>20 mM Tris HCl pH 6.6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079E0F-0A43-4CAE-AF39-F58505393CAF}"/>
              </a:ext>
            </a:extLst>
          </p:cNvPr>
          <p:cNvCxnSpPr>
            <a:cxnSpLocks/>
          </p:cNvCxnSpPr>
          <p:nvPr/>
        </p:nvCxnSpPr>
        <p:spPr>
          <a:xfrm flipV="1">
            <a:off x="4558358" y="4539775"/>
            <a:ext cx="0" cy="6820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3014BF0-6731-462B-BA1B-19A8291334F3}"/>
              </a:ext>
            </a:extLst>
          </p:cNvPr>
          <p:cNvCxnSpPr>
            <a:cxnSpLocks/>
          </p:cNvCxnSpPr>
          <p:nvPr/>
        </p:nvCxnSpPr>
        <p:spPr>
          <a:xfrm flipV="1">
            <a:off x="8359759" y="4530797"/>
            <a:ext cx="0" cy="68200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DC2EC1F-4BD5-4D4B-B27A-880F92F7332C}"/>
              </a:ext>
            </a:extLst>
          </p:cNvPr>
          <p:cNvSpPr txBox="1"/>
          <p:nvPr/>
        </p:nvSpPr>
        <p:spPr>
          <a:xfrm>
            <a:off x="9524657" y="4529153"/>
            <a:ext cx="15841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Buffer PB</a:t>
            </a:r>
          </a:p>
          <a:p>
            <a:r>
              <a:rPr lang="en-US" sz="1200" dirty="0"/>
              <a:t>5 M Guanidine-HCl</a:t>
            </a:r>
          </a:p>
          <a:p>
            <a:r>
              <a:rPr lang="en-US" sz="1200" dirty="0"/>
              <a:t>20 mM Tris-HCl pH 6.6</a:t>
            </a:r>
          </a:p>
          <a:p>
            <a:r>
              <a:rPr lang="en-US" sz="1200" dirty="0"/>
              <a:t>30% ethanol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D729C3-8ED6-4D97-99D2-E7F27C2AA65B}"/>
              </a:ext>
            </a:extLst>
          </p:cNvPr>
          <p:cNvCxnSpPr>
            <a:cxnSpLocks/>
          </p:cNvCxnSpPr>
          <p:nvPr/>
        </p:nvCxnSpPr>
        <p:spPr>
          <a:xfrm>
            <a:off x="2035905" y="5513056"/>
            <a:ext cx="8184605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C0619DCF-14E4-4BCF-B310-0B90895C0AA0}"/>
              </a:ext>
            </a:extLst>
          </p:cNvPr>
          <p:cNvSpPr/>
          <p:nvPr/>
        </p:nvSpPr>
        <p:spPr>
          <a:xfrm>
            <a:off x="1194855" y="5241541"/>
            <a:ext cx="33089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/>
              <a:t>*** Refer to Plasmid Prep Cheat sheet for all recipes ***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1C059F-1316-46D6-B3C2-18D2165F5CAB}"/>
              </a:ext>
            </a:extLst>
          </p:cNvPr>
          <p:cNvSpPr txBox="1"/>
          <p:nvPr/>
        </p:nvSpPr>
        <p:spPr>
          <a:xfrm>
            <a:off x="4448516" y="5569184"/>
            <a:ext cx="167969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5X Buffer PE</a:t>
            </a:r>
          </a:p>
          <a:p>
            <a:r>
              <a:rPr lang="en-US" sz="1200" dirty="0"/>
              <a:t>80 mM NaCl</a:t>
            </a:r>
          </a:p>
          <a:p>
            <a:r>
              <a:rPr lang="en-US" sz="1200" dirty="0"/>
              <a:t>8mM Tris-HCl pH 7.5</a:t>
            </a:r>
          </a:p>
          <a:p>
            <a:r>
              <a:rPr lang="en-US" sz="1200" b="1" dirty="0"/>
              <a:t>DILUTE WITH ETHANOL</a:t>
            </a:r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26B8DBA8-9A39-4F2B-9C81-2C964E9677A8}"/>
              </a:ext>
            </a:extLst>
          </p:cNvPr>
          <p:cNvSpPr/>
          <p:nvPr/>
        </p:nvSpPr>
        <p:spPr>
          <a:xfrm>
            <a:off x="6422159" y="5887794"/>
            <a:ext cx="217133" cy="16721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80A1498-DE7E-4939-8744-C09B8052AF72}"/>
              </a:ext>
            </a:extLst>
          </p:cNvPr>
          <p:cNvSpPr txBox="1"/>
          <p:nvPr/>
        </p:nvSpPr>
        <p:spPr>
          <a:xfrm>
            <a:off x="6929750" y="5665963"/>
            <a:ext cx="14409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1X Buffer PE</a:t>
            </a:r>
          </a:p>
          <a:p>
            <a:r>
              <a:rPr lang="en-US" sz="1200" dirty="0"/>
              <a:t>1 vol. 5X Buffer PE</a:t>
            </a:r>
          </a:p>
          <a:p>
            <a:pPr algn="just"/>
            <a:r>
              <a:rPr lang="en-US" sz="1200" b="1" dirty="0"/>
              <a:t>4 vol. 100% Ethanol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DAA4759-A1C5-467A-AA56-B73BE38E7535}"/>
              </a:ext>
            </a:extLst>
          </p:cNvPr>
          <p:cNvCxnSpPr>
            <a:cxnSpLocks/>
          </p:cNvCxnSpPr>
          <p:nvPr/>
        </p:nvCxnSpPr>
        <p:spPr>
          <a:xfrm>
            <a:off x="2103320" y="6468247"/>
            <a:ext cx="6485509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DE236F8-3F56-4C26-A15D-752493515492}"/>
              </a:ext>
            </a:extLst>
          </p:cNvPr>
          <p:cNvSpPr txBox="1"/>
          <p:nvPr/>
        </p:nvSpPr>
        <p:spPr>
          <a:xfrm>
            <a:off x="5344021" y="6514413"/>
            <a:ext cx="237340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/>
              <a:t>Elution Buffer:</a:t>
            </a:r>
            <a:r>
              <a:rPr lang="en-US" sz="1200" dirty="0"/>
              <a:t> 5 mM Tris-HCl pH 8</a:t>
            </a: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4D018211-9ACB-4759-8A78-347FD6148997}"/>
              </a:ext>
            </a:extLst>
          </p:cNvPr>
          <p:cNvSpPr/>
          <p:nvPr/>
        </p:nvSpPr>
        <p:spPr>
          <a:xfrm rot="20700000" flipH="1">
            <a:off x="9646112" y="1934188"/>
            <a:ext cx="1423283" cy="1748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17A439-77D6-4640-A9BD-A0331C7219F7}"/>
              </a:ext>
            </a:extLst>
          </p:cNvPr>
          <p:cNvSpPr txBox="1"/>
          <p:nvPr/>
        </p:nvSpPr>
        <p:spPr>
          <a:xfrm>
            <a:off x="9805601" y="5960415"/>
            <a:ext cx="232108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V1.2 Nov 24/19</a:t>
            </a:r>
          </a:p>
          <a:p>
            <a:r>
              <a:rPr lang="en-US" sz="1200" b="1" dirty="0"/>
              <a:t>SN</a:t>
            </a:r>
            <a:r>
              <a:rPr lang="en-US" sz="1200" dirty="0"/>
              <a:t> = </a:t>
            </a:r>
            <a:r>
              <a:rPr lang="en-US" sz="1200" dirty="0" err="1"/>
              <a:t>Supernatent</a:t>
            </a:r>
            <a:r>
              <a:rPr lang="en-US" sz="1200" dirty="0"/>
              <a:t>   </a:t>
            </a:r>
            <a:r>
              <a:rPr lang="en-US" sz="1200" b="1" dirty="0"/>
              <a:t>W/</a:t>
            </a:r>
            <a:r>
              <a:rPr lang="en-US" sz="1200" dirty="0"/>
              <a:t> = with</a:t>
            </a:r>
          </a:p>
          <a:p>
            <a:r>
              <a:rPr lang="en-US" sz="1200" b="1" dirty="0"/>
              <a:t>FT </a:t>
            </a:r>
            <a:r>
              <a:rPr lang="en-US" sz="1200" dirty="0"/>
              <a:t>= Flow through  </a:t>
            </a:r>
            <a:r>
              <a:rPr lang="en-US" sz="1200" b="1" dirty="0"/>
              <a:t>Vol.</a:t>
            </a:r>
            <a:r>
              <a:rPr lang="en-US" sz="1200" dirty="0"/>
              <a:t> = Volume</a:t>
            </a:r>
          </a:p>
          <a:p>
            <a:r>
              <a:rPr lang="en-US" sz="1200" b="1" dirty="0"/>
              <a:t>Spin</a:t>
            </a:r>
            <a:r>
              <a:rPr lang="en-US" sz="1200" dirty="0"/>
              <a:t> = Centrifuge at 16kxg for 30s</a:t>
            </a:r>
          </a:p>
        </p:txBody>
      </p:sp>
    </p:spTree>
    <p:extLst>
      <p:ext uri="{BB962C8B-B14F-4D97-AF65-F5344CB8AC3E}">
        <p14:creationId xmlns:p14="http://schemas.microsoft.com/office/powerpoint/2010/main" val="293152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386</Words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2019-11-23T19:08:39Z</dcterms:created>
  <dcterms:modified xsi:type="dcterms:W3CDTF">2019-11-23T20:06:19Z</dcterms:modified>
</cp:coreProperties>
</file>