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100" d="100"/>
          <a:sy n="100" d="100"/>
        </p:scale>
        <p:origin x="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AFDC4-2FCC-44B5-B87E-10E207D89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136F1B-E55F-49FD-AC01-4B44ADA28F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D273F-641F-45B8-8EC1-9CE99968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5E66-9D1A-40E9-A47A-5D71D03D4A65}" type="datetimeFigureOut">
              <a:rPr lang="en-CA" smtClean="0"/>
              <a:t>2020-04-02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49D8F-3331-4570-BBA3-A5011970A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CB894-4ED2-463D-8FCC-6F891A2B2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2794-70AD-49EF-8B1C-7235135B38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0035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83A9F-B260-43F0-8D17-2BB910D94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D6CD0A-5FA7-455B-AE1B-F41FC8CAFE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87ED6B-2520-4C3D-9F92-56A7C4B6D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5E66-9D1A-40E9-A47A-5D71D03D4A65}" type="datetimeFigureOut">
              <a:rPr lang="en-CA" smtClean="0"/>
              <a:t>2020-04-02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5CA461-94A9-4B0C-9D4E-82248618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DFCC5-B0B1-41BB-B0BB-75E55B78F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2794-70AD-49EF-8B1C-7235135B38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2830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0473A2-64F3-41E3-9B3F-6C310FF1DB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909443-4370-4AD2-B5A1-25D910735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8EBCD-A7DD-47C3-A387-A822436DA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5E66-9D1A-40E9-A47A-5D71D03D4A65}" type="datetimeFigureOut">
              <a:rPr lang="en-CA" smtClean="0"/>
              <a:t>2020-04-02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F61BC-9919-4C8B-AC9C-57F57B616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4B314-4D10-490B-A5B2-6E779F0D8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2794-70AD-49EF-8B1C-7235135B38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415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B5C13-F2A2-45A1-8114-6BC567283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7946B-F4EF-4214-9F36-EB9E50D2B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BDABC-5760-4BAD-B87B-848560825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5E66-9D1A-40E9-A47A-5D71D03D4A65}" type="datetimeFigureOut">
              <a:rPr lang="en-CA" smtClean="0"/>
              <a:t>2020-04-02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4C628-3708-45DB-8385-82EC23C43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04962-D283-4820-AE08-C7D31D99F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2794-70AD-49EF-8B1C-7235135B38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8808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AE7BB-6276-4FD7-8C3C-4CD55F344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1E5BE-782E-44FA-8BEC-FA8248078E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038676-9838-4B1D-9E0F-C156AD3B2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5E66-9D1A-40E9-A47A-5D71D03D4A65}" type="datetimeFigureOut">
              <a:rPr lang="en-CA" smtClean="0"/>
              <a:t>2020-04-02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CBA04-171F-44B4-AE94-6A3E6728E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28AB1-1B1E-4846-B74D-73641BAA7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2794-70AD-49EF-8B1C-7235135B38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270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02118-BD66-4AA7-9AAA-6FA525773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46CDD-3131-4761-9ABB-D4C37205E3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BA4CD-4487-41E8-8291-6B1734E34A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D6767E-E3F6-4DC4-95B6-739AD713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5E66-9D1A-40E9-A47A-5D71D03D4A65}" type="datetimeFigureOut">
              <a:rPr lang="en-CA" smtClean="0"/>
              <a:t>2020-04-02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2CC383-D91A-4641-98F9-F2F340C53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8E62D9-699F-4B35-BFDB-3501CB5F6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2794-70AD-49EF-8B1C-7235135B38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636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99D32-1336-4A8B-A2FF-EE561817A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CFB621-767F-4CE6-AC07-11CDC84CC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AA7503-4A0E-4A2E-8C79-CD901F861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A2BA70-7A5D-4F19-83AC-80D3E123BB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3501B4-4C2E-4C2E-9ED2-0A59EBA371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14AAB3-83B1-4654-8A3F-FB7B55AA2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5E66-9D1A-40E9-A47A-5D71D03D4A65}" type="datetimeFigureOut">
              <a:rPr lang="en-CA" smtClean="0"/>
              <a:t>2020-04-02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0EE8E4-9E28-4536-B8F3-9A2FAC6B3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468410-9251-4B5A-B7EC-E9AFBC11D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2794-70AD-49EF-8B1C-7235135B38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4701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0BF87-93E4-4F68-92A5-898966A97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6CF515-7144-4536-A875-C81ADEECE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5E66-9D1A-40E9-A47A-5D71D03D4A65}" type="datetimeFigureOut">
              <a:rPr lang="en-CA" smtClean="0"/>
              <a:t>2020-04-02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B06DD7-DED1-42B7-BDD4-BC1DB6150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C06F77-4B3F-4397-B1A1-E86D216C1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2794-70AD-49EF-8B1C-7235135B38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857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AAB8C9-F9FD-47D4-A3D9-D578E1595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5E66-9D1A-40E9-A47A-5D71D03D4A65}" type="datetimeFigureOut">
              <a:rPr lang="en-CA" smtClean="0"/>
              <a:t>2020-04-02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97443C-C5E5-482C-B4DF-D9605C6D8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349446-BBA4-4AFF-8814-FF4C40ADD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2794-70AD-49EF-8B1C-7235135B38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5786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27524-9F4C-47DF-980A-389B2637F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FA39B-0160-4839-BBCB-A02E2498C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8F883B-6486-4F80-B00E-E08BE6F9EF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B071A1-D48D-453A-B4DB-6D7801605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5E66-9D1A-40E9-A47A-5D71D03D4A65}" type="datetimeFigureOut">
              <a:rPr lang="en-CA" smtClean="0"/>
              <a:t>2020-04-02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A5CC0F-2601-4A60-ACFC-E4F330630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9C00EA-A352-4725-9BA1-15A3CAAA7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2794-70AD-49EF-8B1C-7235135B38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2792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E393A-D5C7-4A9B-85B5-9937C1321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BAA02C-2CED-4CDC-AA71-47266797B9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8A8416-E170-44D6-800A-9640DAD66E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E4CDDB-C942-4798-AE0F-8F01C84E3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5E66-9D1A-40E9-A47A-5D71D03D4A65}" type="datetimeFigureOut">
              <a:rPr lang="en-CA" smtClean="0"/>
              <a:t>2020-04-02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609B22-CDF4-459F-8C8D-DD6885295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9FF0BF-5DFC-408C-B7B3-C9D3C2162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2794-70AD-49EF-8B1C-7235135B38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6939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6D7E40-7504-46E2-8DD3-8907C30F2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1C4B06-3423-45C7-BC20-C148AE060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71BF34-13FB-49CF-9491-A275216185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65E66-9D1A-40E9-A47A-5D71D03D4A65}" type="datetimeFigureOut">
              <a:rPr lang="en-CA" smtClean="0"/>
              <a:t>2020-04-02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BD4CC-C94A-4991-A8A3-72D2CBB032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86E8C-78AE-4401-8C58-10FC1D91EA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42794-70AD-49EF-8B1C-7235135B38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896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B7A87FC-BB5B-421C-A0D7-C1E35418EF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141834"/>
              </p:ext>
            </p:extLst>
          </p:nvPr>
        </p:nvGraphicFramePr>
        <p:xfrm>
          <a:off x="438077" y="112285"/>
          <a:ext cx="10724503" cy="610563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82706">
                  <a:extLst>
                    <a:ext uri="{9D8B030D-6E8A-4147-A177-3AD203B41FA5}">
                      <a16:colId xmlns:a16="http://schemas.microsoft.com/office/drawing/2014/main" val="2444042594"/>
                    </a:ext>
                  </a:extLst>
                </a:gridCol>
                <a:gridCol w="943896">
                  <a:extLst>
                    <a:ext uri="{9D8B030D-6E8A-4147-A177-3AD203B41FA5}">
                      <a16:colId xmlns:a16="http://schemas.microsoft.com/office/drawing/2014/main" val="3047584137"/>
                    </a:ext>
                  </a:extLst>
                </a:gridCol>
                <a:gridCol w="1163487">
                  <a:extLst>
                    <a:ext uri="{9D8B030D-6E8A-4147-A177-3AD203B41FA5}">
                      <a16:colId xmlns:a16="http://schemas.microsoft.com/office/drawing/2014/main" val="1467786249"/>
                    </a:ext>
                  </a:extLst>
                </a:gridCol>
                <a:gridCol w="1328277">
                  <a:extLst>
                    <a:ext uri="{9D8B030D-6E8A-4147-A177-3AD203B41FA5}">
                      <a16:colId xmlns:a16="http://schemas.microsoft.com/office/drawing/2014/main" val="186556911"/>
                    </a:ext>
                  </a:extLst>
                </a:gridCol>
                <a:gridCol w="1236465">
                  <a:extLst>
                    <a:ext uri="{9D8B030D-6E8A-4147-A177-3AD203B41FA5}">
                      <a16:colId xmlns:a16="http://schemas.microsoft.com/office/drawing/2014/main" val="2356522532"/>
                    </a:ext>
                  </a:extLst>
                </a:gridCol>
                <a:gridCol w="1167418">
                  <a:extLst>
                    <a:ext uri="{9D8B030D-6E8A-4147-A177-3AD203B41FA5}">
                      <a16:colId xmlns:a16="http://schemas.microsoft.com/office/drawing/2014/main" val="2211600100"/>
                    </a:ext>
                  </a:extLst>
                </a:gridCol>
                <a:gridCol w="1167418">
                  <a:extLst>
                    <a:ext uri="{9D8B030D-6E8A-4147-A177-3AD203B41FA5}">
                      <a16:colId xmlns:a16="http://schemas.microsoft.com/office/drawing/2014/main" val="747265145"/>
                    </a:ext>
                  </a:extLst>
                </a:gridCol>
                <a:gridCol w="1167418">
                  <a:extLst>
                    <a:ext uri="{9D8B030D-6E8A-4147-A177-3AD203B41FA5}">
                      <a16:colId xmlns:a16="http://schemas.microsoft.com/office/drawing/2014/main" val="146952343"/>
                    </a:ext>
                  </a:extLst>
                </a:gridCol>
                <a:gridCol w="1167418">
                  <a:extLst>
                    <a:ext uri="{9D8B030D-6E8A-4147-A177-3AD203B41FA5}">
                      <a16:colId xmlns:a16="http://schemas.microsoft.com/office/drawing/2014/main" val="764193216"/>
                    </a:ext>
                  </a:extLst>
                </a:gridCol>
              </a:tblGrid>
              <a:tr h="52691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dirty="0">
                          <a:effectLst/>
                        </a:rPr>
                        <a:t>                       Brand/Kit Name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Buffer Purpose</a:t>
                      </a:r>
                    </a:p>
                  </a:txBody>
                  <a:tcPr marL="50956" marR="50956" marT="0" marB="0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dirty="0">
                          <a:effectLst/>
                        </a:rPr>
                        <a:t>Qiagen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RNeasy Mini Kit</a:t>
                      </a: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Qiagen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QIAamp</a:t>
                      </a:r>
                      <a:r>
                        <a:rPr lang="en-CA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Viral RNA Mini Kit</a:t>
                      </a: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dirty="0">
                          <a:effectLst/>
                        </a:rPr>
                        <a:t>Agilent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From patent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Used in Absolutely RNA Kit?</a:t>
                      </a: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dirty="0">
                          <a:effectLst/>
                        </a:rPr>
                        <a:t>Roche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 Pure RNA Isolation Kit</a:t>
                      </a: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dirty="0">
                          <a:effectLst/>
                        </a:rPr>
                        <a:t>Roche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 Pure Viral RNA Kit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LogSpin</a:t>
                      </a:r>
                      <a:r>
                        <a:rPr lang="en-CA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Protocol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Yaffe</a:t>
                      </a:r>
                      <a:r>
                        <a:rPr lang="en-CA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et al. 2012</a:t>
                      </a: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Filter Paper Based Method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Shi et al. 2018</a:t>
                      </a: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Silica Column RNA Extraction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Escobar and Hunt 2017</a:t>
                      </a:r>
                    </a:p>
                  </a:txBody>
                  <a:tcPr marL="50956" marR="50956" marT="0" marB="0"/>
                </a:tc>
                <a:extLst>
                  <a:ext uri="{0D108BD9-81ED-4DB2-BD59-A6C34878D82A}">
                    <a16:rowId xmlns:a16="http://schemas.microsoft.com/office/drawing/2014/main" val="1336348463"/>
                  </a:ext>
                </a:extLst>
              </a:tr>
              <a:tr h="17255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8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dirty="0">
                          <a:effectLst/>
                        </a:rPr>
                        <a:t>Lysis/binding buffer</a:t>
                      </a:r>
                      <a:br>
                        <a:rPr lang="en-CA" sz="800" b="1" dirty="0">
                          <a:effectLst/>
                        </a:rPr>
                      </a:br>
                      <a:endParaRPr lang="en-CA" sz="800" b="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0" dirty="0">
                          <a:effectLst/>
                        </a:rPr>
                        <a:t>-Do not store after adding BME</a:t>
                      </a:r>
                      <a:endParaRPr lang="en-CA" sz="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u="sng" dirty="0">
                          <a:effectLst/>
                        </a:rPr>
                        <a:t>Buffer RLT, Putative</a:t>
                      </a:r>
                      <a:br>
                        <a:rPr lang="en-CA" sz="800" dirty="0">
                          <a:effectLst/>
                        </a:rPr>
                      </a:br>
                      <a:r>
                        <a:rPr lang="en-CA" sz="800" dirty="0">
                          <a:effectLst/>
                        </a:rPr>
                        <a:t>2.5M-4.2M GITC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10mM Tris pH 7.0</a:t>
                      </a:r>
                      <a:br>
                        <a:rPr lang="en-CA" sz="800" dirty="0">
                          <a:effectLst/>
                        </a:rPr>
                      </a:br>
                      <a:br>
                        <a:rPr lang="en-CA" sz="800" dirty="0">
                          <a:effectLst/>
                        </a:rPr>
                      </a:br>
                      <a:r>
                        <a:rPr lang="en-CA" sz="800" b="1" u="sng" dirty="0">
                          <a:effectLst/>
                        </a:rPr>
                        <a:t>Buffer RLT, Likely</a:t>
                      </a:r>
                      <a:br>
                        <a:rPr lang="en-CA" sz="800" dirty="0">
                          <a:effectLst/>
                        </a:rPr>
                      </a:br>
                      <a:r>
                        <a:rPr lang="en-CA" sz="800" dirty="0">
                          <a:effectLst/>
                        </a:rPr>
                        <a:t>4M GITC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10mM Tris pH 7.0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- Add 1% BME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 </a:t>
                      </a: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Buffer ALV, Putative</a:t>
                      </a:r>
                      <a:br>
                        <a:rPr lang="en-CA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CA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4.2M-5.9M GITC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?mM Tris? pH 7.3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>
                          <a:effectLst/>
                        </a:rPr>
                        <a:t>- BME addition not mentioned in manual</a:t>
                      </a:r>
                      <a:endParaRPr lang="en-CA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Disagreement in MSDS over </a:t>
                      </a:r>
                      <a:r>
                        <a:rPr lang="en-CA" sz="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pHs</a:t>
                      </a: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u="sng" dirty="0">
                          <a:effectLst/>
                        </a:rPr>
                        <a:t>Lysis Buffer</a:t>
                      </a:r>
                      <a:endParaRPr lang="en-CA" sz="8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4M GITC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25mM Tris pH 7.0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dirty="0">
                          <a:effectLst/>
                        </a:rPr>
                        <a:t>- Add 1% BME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u="sng" dirty="0">
                          <a:effectLst/>
                        </a:rPr>
                        <a:t>Lysis/Binding Buffer</a:t>
                      </a:r>
                      <a:endParaRPr lang="en-CA" sz="8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4.5 M Guanidine-HCl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50 mM Tris-HCl pH 6.6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30% Triton X-100 (w/v)</a:t>
                      </a:r>
                      <a:br>
                        <a:rPr lang="en-CA" sz="800" dirty="0">
                          <a:effectLst/>
                        </a:rPr>
                      </a:br>
                      <a:br>
                        <a:rPr lang="en-CA" sz="800" dirty="0">
                          <a:effectLst/>
                        </a:rPr>
                      </a:br>
                      <a:r>
                        <a:rPr lang="en-CA" sz="800" dirty="0">
                          <a:effectLst/>
                        </a:rPr>
                        <a:t>- BME addition not mentioned in manual</a:t>
                      </a: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Binding Buffer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Same as High Pure RNA Kit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- BME addition not mentioned in manual</a:t>
                      </a: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Guanidine-HCL Buffer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8M Guanidine-HCL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20mM MES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20mM EDTA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Add 0.003% BME?</a:t>
                      </a: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Lysis Buffer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8M Guanidine-HCL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20mM MES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20mM EDTA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dirty="0">
                          <a:effectLst/>
                        </a:rPr>
                        <a:t>- Add 1% BME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Buffer 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4M GITC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10mM MES pH 5.5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8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8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dirty="0">
                          <a:effectLst/>
                        </a:rPr>
                        <a:t>- Add 1% BME</a:t>
                      </a:r>
                    </a:p>
                  </a:txBody>
                  <a:tcPr marL="50956" marR="50956" marT="0" marB="0"/>
                </a:tc>
                <a:extLst>
                  <a:ext uri="{0D108BD9-81ED-4DB2-BD59-A6C34878D82A}">
                    <a16:rowId xmlns:a16="http://schemas.microsoft.com/office/drawing/2014/main" val="441062087"/>
                  </a:ext>
                </a:extLst>
              </a:tr>
              <a:tr h="9264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8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dirty="0">
                          <a:effectLst/>
                        </a:rPr>
                        <a:t>Wash Buffer #1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dirty="0">
                          <a:effectLst/>
                        </a:rPr>
                        <a:t>(For DNA removal?)</a:t>
                      </a:r>
                      <a:endParaRPr lang="en-CA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u="sng" dirty="0">
                          <a:effectLst/>
                        </a:rPr>
                        <a:t>Buffer RW1</a:t>
                      </a:r>
                      <a:br>
                        <a:rPr lang="en-CA" sz="800" dirty="0">
                          <a:effectLst/>
                        </a:rPr>
                      </a:br>
                      <a:r>
                        <a:rPr lang="en-CA" sz="800" dirty="0">
                          <a:effectLst/>
                        </a:rPr>
                        <a:t>0.9M GITC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10mM Tris pH 7.5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dirty="0">
                          <a:effectLst/>
                        </a:rPr>
                        <a:t>20% Ethanol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Buffer AW1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1.8M-2.5M GITC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?mM Tris? pH 7.5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57% Ethanol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Disagreement in MSDS over </a:t>
                      </a:r>
                      <a:r>
                        <a:rPr lang="en-CA" sz="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pHs</a:t>
                      </a: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u="sng" dirty="0">
                          <a:effectLst/>
                        </a:rPr>
                        <a:t>Wash Buffer #1</a:t>
                      </a:r>
                      <a:br>
                        <a:rPr lang="en-CA" sz="800" dirty="0">
                          <a:effectLst/>
                        </a:rPr>
                      </a:br>
                      <a:r>
                        <a:rPr lang="en-CA" sz="800" dirty="0">
                          <a:effectLst/>
                        </a:rPr>
                        <a:t>1M GITC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25mM Tris pH 7.0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dirty="0">
                          <a:effectLst/>
                        </a:rPr>
                        <a:t>10% Ethanol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u="sng" dirty="0">
                          <a:effectLst/>
                        </a:rPr>
                        <a:t>Wash Buffer I</a:t>
                      </a:r>
                      <a:endParaRPr lang="en-CA" sz="8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5M Guanidine Hydrochloride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20mM Tris-HCl pH 6.6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38% Ethanol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u="none" strike="noStrike" dirty="0">
                          <a:effectLst/>
                        </a:rPr>
                        <a:t> </a:t>
                      </a: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Inhibitor Removal Buffer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Same as High Pure RNA Kit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8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Wash #1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3M Na-Acetate</a:t>
                      </a: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Wash #1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3M Na-Acetate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800" b="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Buffer B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b="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1M GITC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b="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10mM Tris pH 7</a:t>
                      </a:r>
                      <a:endParaRPr lang="en-CA" sz="800" b="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6" marR="50956" marT="0" marB="0"/>
                </a:tc>
                <a:extLst>
                  <a:ext uri="{0D108BD9-81ED-4DB2-BD59-A6C34878D82A}">
                    <a16:rowId xmlns:a16="http://schemas.microsoft.com/office/drawing/2014/main" val="897497173"/>
                  </a:ext>
                </a:extLst>
              </a:tr>
              <a:tr h="7932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8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dirty="0">
                          <a:effectLst/>
                        </a:rPr>
                        <a:t>Wash Buffer #2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dirty="0">
                          <a:effectLst/>
                        </a:rPr>
                        <a:t>(For GITC removal?)</a:t>
                      </a:r>
                      <a:endParaRPr lang="en-CA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u="sng" dirty="0">
                          <a:effectLst/>
                        </a:rPr>
                        <a:t>Buffer RPE</a:t>
                      </a:r>
                      <a:endParaRPr lang="en-CA" sz="8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100mM NaCl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10mM Tris pH 7.5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dirty="0">
                          <a:effectLst/>
                        </a:rPr>
                        <a:t>80% Ethanol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Buffer AW2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?mM Tris? pH 7.5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 Ethanol</a:t>
                      </a: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u="sng" dirty="0">
                          <a:effectLst/>
                        </a:rPr>
                        <a:t>Wash Buffer #2</a:t>
                      </a:r>
                      <a:endParaRPr lang="en-CA" sz="8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25mM Tris pH 7.0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dirty="0">
                          <a:effectLst/>
                        </a:rPr>
                        <a:t>70% Ethanol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u="sng" dirty="0">
                          <a:effectLst/>
                        </a:rPr>
                        <a:t>Wash Buffer II</a:t>
                      </a:r>
                      <a:endParaRPr lang="en-CA" sz="8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20 mM NaCl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2 mM Tris-HCl, pH 7.5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80% Ethanol</a:t>
                      </a: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Wash Buffer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Same as High Pure RNA Kit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Wash #2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 Ethanol</a:t>
                      </a: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Wash #2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 Ethanol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800" b="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Buffer C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80% Ethanol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10mM Tris pH 7</a:t>
                      </a:r>
                    </a:p>
                  </a:txBody>
                  <a:tcPr marL="50956" marR="50956" marT="0" marB="0"/>
                </a:tc>
                <a:extLst>
                  <a:ext uri="{0D108BD9-81ED-4DB2-BD59-A6C34878D82A}">
                    <a16:rowId xmlns:a16="http://schemas.microsoft.com/office/drawing/2014/main" val="2440545320"/>
                  </a:ext>
                </a:extLst>
              </a:tr>
              <a:tr h="1300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dirty="0">
                          <a:effectLst/>
                        </a:rPr>
                        <a:t>Elution Buffer</a:t>
                      </a:r>
                      <a:endParaRPr lang="en-CA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>
                          <a:effectLst/>
                        </a:rPr>
                        <a:t>ddH2O</a:t>
                      </a:r>
                      <a:endParaRPr lang="en-CA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ddH2O</a:t>
                      </a: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>
                          <a:effectLst/>
                        </a:rPr>
                        <a:t>ddH2O</a:t>
                      </a:r>
                      <a:endParaRPr lang="en-CA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>
                          <a:effectLst/>
                        </a:rPr>
                        <a:t>ddH2O</a:t>
                      </a:r>
                      <a:endParaRPr lang="en-CA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ddH2O</a:t>
                      </a: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ddH2O</a:t>
                      </a: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ddH2O</a:t>
                      </a: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ddH2O</a:t>
                      </a:r>
                    </a:p>
                  </a:txBody>
                  <a:tcPr marL="50956" marR="50956" marT="0" marB="0"/>
                </a:tc>
                <a:extLst>
                  <a:ext uri="{0D108BD9-81ED-4DB2-BD59-A6C34878D82A}">
                    <a16:rowId xmlns:a16="http://schemas.microsoft.com/office/drawing/2014/main" val="1715402942"/>
                  </a:ext>
                </a:extLst>
              </a:tr>
              <a:tr h="5384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8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dirty="0">
                          <a:effectLst/>
                        </a:rPr>
                        <a:t>RNA Cleanup Buffer</a:t>
                      </a:r>
                      <a:endParaRPr lang="en-CA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N/A</a:t>
                      </a: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u="sng" dirty="0">
                          <a:effectLst/>
                        </a:rPr>
                        <a:t>Stabilization Buffer</a:t>
                      </a:r>
                      <a:endParaRPr lang="en-CA" sz="8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4M GITC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25mM Tris pH 7.0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 </a:t>
                      </a: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6" marR="50956" marT="0" marB="0"/>
                </a:tc>
                <a:extLst>
                  <a:ext uri="{0D108BD9-81ED-4DB2-BD59-A6C34878D82A}">
                    <a16:rowId xmlns:a16="http://schemas.microsoft.com/office/drawing/2014/main" val="1557459701"/>
                  </a:ext>
                </a:extLst>
              </a:tr>
              <a:tr h="5384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8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dirty="0">
                          <a:effectLst/>
                        </a:rPr>
                        <a:t>RNA Cleanup Wash Buffer</a:t>
                      </a:r>
                      <a:endParaRPr lang="en-CA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N/A</a:t>
                      </a: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u="sng" dirty="0">
                          <a:effectLst/>
                        </a:rPr>
                        <a:t>Wash Buffer #3</a:t>
                      </a:r>
                      <a:endParaRPr lang="en-CA" sz="8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70% Ethanol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25mM Tris pH 7.0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 </a:t>
                      </a: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6" marR="50956" marT="0" marB="0"/>
                </a:tc>
                <a:extLst>
                  <a:ext uri="{0D108BD9-81ED-4DB2-BD59-A6C34878D82A}">
                    <a16:rowId xmlns:a16="http://schemas.microsoft.com/office/drawing/2014/main" val="1664331496"/>
                  </a:ext>
                </a:extLst>
              </a:tr>
              <a:tr h="9264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8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dirty="0">
                          <a:effectLst/>
                        </a:rPr>
                        <a:t>DNase Buffer</a:t>
                      </a:r>
                      <a:endParaRPr lang="en-CA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u="sng" dirty="0">
                          <a:effectLst/>
                        </a:rPr>
                        <a:t>Buffer RDD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???</a:t>
                      </a: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u="sng" dirty="0">
                          <a:effectLst/>
                        </a:rPr>
                        <a:t>10X DNase Digestion Buffer</a:t>
                      </a:r>
                      <a:endParaRPr lang="en-CA" sz="8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1M Tris pH 8.0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100mM MgSO4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100mM CaCl2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1mg/mL BSA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 </a:t>
                      </a: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u="sng" dirty="0">
                          <a:effectLst/>
                        </a:rPr>
                        <a:t>1X DNase Incubation Buffer</a:t>
                      </a:r>
                      <a:endParaRPr lang="en-CA" sz="8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1 M NaCl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20 mM Tris-HCl pH 7.0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10 mM MnCl2</a:t>
                      </a: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50956" marR="50956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6" marR="50956" marT="0" marB="0"/>
                </a:tc>
                <a:extLst>
                  <a:ext uri="{0D108BD9-81ED-4DB2-BD59-A6C34878D82A}">
                    <a16:rowId xmlns:a16="http://schemas.microsoft.com/office/drawing/2014/main" val="311653853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CEA70170-CA3B-46D6-97ED-8CBAEA6F8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4363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1592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453</Words>
  <Application>Microsoft Office PowerPoint</Application>
  <PresentationFormat>Widescreen</PresentationFormat>
  <Paragraphs>178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Skywalker</dc:creator>
  <cp:lastModifiedBy>Alexander Klenov</cp:lastModifiedBy>
  <cp:revision>17</cp:revision>
  <dcterms:created xsi:type="dcterms:W3CDTF">2020-03-30T16:28:40Z</dcterms:created>
  <dcterms:modified xsi:type="dcterms:W3CDTF">2020-04-02T04:54:27Z</dcterms:modified>
</cp:coreProperties>
</file>