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58" r:id="rId5"/>
    <p:sldId id="259" r:id="rId6"/>
    <p:sldId id="260" r:id="rId7"/>
    <p:sldId id="289" r:id="rId8"/>
    <p:sldId id="268" r:id="rId9"/>
    <p:sldId id="266" r:id="rId10"/>
    <p:sldId id="291" r:id="rId11"/>
    <p:sldId id="267" r:id="rId12"/>
    <p:sldId id="269" r:id="rId13"/>
    <p:sldId id="290" r:id="rId14"/>
    <p:sldId id="270" r:id="rId15"/>
    <p:sldId id="271" r:id="rId16"/>
    <p:sldId id="262" r:id="rId17"/>
    <p:sldId id="263" r:id="rId18"/>
    <p:sldId id="2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38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98D77-CA45-4045-BEA4-C8CBABD09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7A161-3A4B-4030-A1D7-EFFD8CB55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20CC-6D41-4455-AC71-5F049144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DB3EE-6D09-4420-8DF6-8470BEE7E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65106-126B-462B-AF1C-0E6AECB9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127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02E1-969A-4972-B060-5A027344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F93EA-2460-44A3-8A7F-71CD81FA4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D351E-929D-4585-8346-6A08E494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2495B-F48A-4FFE-87EA-AF32A18E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BB999-F6C7-467A-8012-7F1B47FC7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263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50D98-8B60-441B-8EB7-16C0D0A35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48B789-E9E4-4833-BADA-6E71E8031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4FD5B-2213-4179-A594-30A96D8D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7E01F-531C-408C-AD47-4DFDAD99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FCC28-4366-4178-B80F-7936484D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24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63EED-222E-45C2-AE5C-A29DBA0F3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3E3C6-7D6F-4801-AC50-AA7C3E32D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84FBA-9ADA-4EDA-98E3-0B72F5AB8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B4E44-40C6-454F-A300-3F8C0FAF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A27B7-AAED-4ACD-802C-62B948B21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925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A5292-40F9-404F-B46A-70E1512D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F863D-48BF-405E-AC7D-C9D0BBD7F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6D096-2871-42CA-9730-3C22B2E2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AF23F-007B-4489-A953-83C54E336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13312-BCA8-458E-B903-8E11717BC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55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139E3-F0BF-4473-B379-6313BA0F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AC51F-0A4F-4E29-AFC7-9D2E365C4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CF7F8-F672-48BA-8D16-D85654882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CC5F3-0FCB-44B2-AEAA-EDB1C6B6E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469A3-B663-4236-A5E0-1EAB207E1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D3600-7FBD-4D63-84AC-5AA87770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64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67D3D-939D-4E98-9775-D6300A140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3BD51-8D10-4864-B4AE-2FD36EE23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7F630-1278-4FC5-BBB0-EF6D3B0C3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54EDF2-9BD3-4A7D-8DD2-D6A4E675C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D0F1F0-6311-479D-9140-B97B23985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D79073-7E43-4C42-A0C4-74B96EAF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EB8D94-44A3-4959-84F5-83AF28E3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7DBB5-74AA-420A-97B8-0747EF417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192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8AF0-52AA-45B9-9C8C-E1D548DB4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328C2-9C0E-42F9-822D-7B8FE703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9BD12-B0FD-420E-B67A-42CBC645D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ACFFB-3A29-4726-BE90-F003F823F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554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5892E-FE4C-436A-BBF5-B2845BC5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A99587-7762-4656-9FB0-9A2B15D36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769DB-BBC2-4AAE-B9F0-A13668C6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749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DD98-CF6E-4B4B-B99F-71C110D0D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AB5DA-94B6-4613-A8D0-346C0D8FC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33B731-6B83-454E-AE27-4A7242C8A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2F6DB-0369-4662-8067-762264DCD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952E6-A715-4C1D-87C4-4FF8A172E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9E54B-9C4E-4302-BFEB-3F5A174F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54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4656-29B5-4353-917D-049D857AF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530CED-11DB-4BA3-947B-E08D35CBB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D4888-7E38-4CD0-81A4-82D027D71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D8309-84E1-4426-8BAA-EA575365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56B21-1C3E-41CA-9027-B6BE64600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AC360-18A3-41C4-9435-DFCB0B8FD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73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FBE591-3FD9-4F37-B923-59B4B5FCE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B8C1A-8A1D-402D-88E1-56C4FCFC2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87719-4359-4BC3-8BA5-ED42DCE67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B3A2C-B6FB-442B-8300-92FF9F5FE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F8398-B698-42E2-9093-E479220B2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216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99F726-CBC0-4208-9E1C-03E17BB14012}"/>
              </a:ext>
            </a:extLst>
          </p:cNvPr>
          <p:cNvSpPr txBox="1"/>
          <p:nvPr/>
        </p:nvSpPr>
        <p:spPr>
          <a:xfrm>
            <a:off x="720595" y="2831883"/>
            <a:ext cx="27164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Step 2: Prepare Fragments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1FD57E-8B56-4E31-8C15-4DBE9DFB5B13}"/>
              </a:ext>
            </a:extLst>
          </p:cNvPr>
          <p:cNvSpPr txBox="1"/>
          <p:nvPr/>
        </p:nvSpPr>
        <p:spPr>
          <a:xfrm>
            <a:off x="753682" y="2065525"/>
            <a:ext cx="26502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Step 1: Design Experiment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20FBA2-35CB-4995-B996-836F9B487670}"/>
              </a:ext>
            </a:extLst>
          </p:cNvPr>
          <p:cNvSpPr txBox="1"/>
          <p:nvPr/>
        </p:nvSpPr>
        <p:spPr>
          <a:xfrm>
            <a:off x="663882" y="3598241"/>
            <a:ext cx="28298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Step 3: Assemble Fragments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FFECF9-322E-4EDD-83E4-855D7021A750}"/>
              </a:ext>
            </a:extLst>
          </p:cNvPr>
          <p:cNvSpPr txBox="1"/>
          <p:nvPr/>
        </p:nvSpPr>
        <p:spPr>
          <a:xfrm>
            <a:off x="918726" y="4364599"/>
            <a:ext cx="23201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Step 4: Transform Cells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EC87A0-2DD4-4A71-B8E3-2B76161CA6F2}"/>
              </a:ext>
            </a:extLst>
          </p:cNvPr>
          <p:cNvSpPr txBox="1"/>
          <p:nvPr/>
        </p:nvSpPr>
        <p:spPr>
          <a:xfrm>
            <a:off x="891989" y="5130957"/>
            <a:ext cx="23736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Step 5: Screen Colonies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46F793-A8C8-40EB-8EC6-C9FC851051F1}"/>
              </a:ext>
            </a:extLst>
          </p:cNvPr>
          <p:cNvSpPr txBox="1"/>
          <p:nvPr/>
        </p:nvSpPr>
        <p:spPr>
          <a:xfrm>
            <a:off x="1032217" y="5897313"/>
            <a:ext cx="20932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Do Stuff with Clones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7ED0FF6D-20F4-4F45-A5DF-16A59C36CF49}"/>
              </a:ext>
            </a:extLst>
          </p:cNvPr>
          <p:cNvSpPr/>
          <p:nvPr/>
        </p:nvSpPr>
        <p:spPr>
          <a:xfrm>
            <a:off x="1967862" y="2483112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B40BA3FD-6835-4074-A58E-DA5B5C6F4531}"/>
              </a:ext>
            </a:extLst>
          </p:cNvPr>
          <p:cNvSpPr/>
          <p:nvPr/>
        </p:nvSpPr>
        <p:spPr>
          <a:xfrm>
            <a:off x="1967862" y="3249470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989D7BA7-DD6A-4110-8532-696D87780D81}"/>
              </a:ext>
            </a:extLst>
          </p:cNvPr>
          <p:cNvSpPr/>
          <p:nvPr/>
        </p:nvSpPr>
        <p:spPr>
          <a:xfrm>
            <a:off x="1967862" y="4015828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92FD80E4-E5A0-4FC7-A60C-41DFE0C7F758}"/>
              </a:ext>
            </a:extLst>
          </p:cNvPr>
          <p:cNvSpPr/>
          <p:nvPr/>
        </p:nvSpPr>
        <p:spPr>
          <a:xfrm>
            <a:off x="1967862" y="4782186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B2ECDA5C-0F17-43DF-870E-A28FBF17993C}"/>
              </a:ext>
            </a:extLst>
          </p:cNvPr>
          <p:cNvSpPr/>
          <p:nvPr/>
        </p:nvSpPr>
        <p:spPr>
          <a:xfrm>
            <a:off x="1967861" y="5548544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8D51A2-DD19-4535-A641-2E58E8AC62CB}"/>
              </a:ext>
            </a:extLst>
          </p:cNvPr>
          <p:cNvSpPr txBox="1"/>
          <p:nvPr/>
        </p:nvSpPr>
        <p:spPr>
          <a:xfrm>
            <a:off x="4438245" y="107533"/>
            <a:ext cx="40916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u="sng" dirty="0"/>
              <a:t>Cloning Workshop</a:t>
            </a:r>
          </a:p>
          <a:p>
            <a:pPr algn="ctr"/>
            <a:r>
              <a:rPr lang="en-CA" dirty="0"/>
              <a:t>Presented by Alex Klenov (</a:t>
            </a:r>
            <a:r>
              <a:rPr lang="en-CA" dirty="0" err="1"/>
              <a:t>PipetteJockey</a:t>
            </a:r>
            <a:r>
              <a:rPr lang="en-CA" dirty="0"/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4347612" y="1560658"/>
            <a:ext cx="7218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Refined to have a high success rate for most applications</a:t>
            </a:r>
          </a:p>
          <a:p>
            <a:pPr marL="285750" indent="-285750">
              <a:buFontTx/>
              <a:buChar char="-"/>
            </a:pPr>
            <a:r>
              <a:rPr lang="en-CA" dirty="0"/>
              <a:t>Not the fastest, more upfront work with purification</a:t>
            </a:r>
          </a:p>
          <a:p>
            <a:pPr marL="285750" indent="-285750">
              <a:buFontTx/>
              <a:buChar char="-"/>
            </a:pPr>
            <a:r>
              <a:rPr lang="en-CA" dirty="0"/>
              <a:t>Save time/money by not having to repeat an experiment</a:t>
            </a:r>
          </a:p>
          <a:p>
            <a:pPr marL="285750" indent="-285750">
              <a:buFontTx/>
              <a:buChar char="-"/>
            </a:pPr>
            <a:r>
              <a:rPr lang="en-CA" dirty="0"/>
              <a:t>Focus on overlap based cloning techniques like Gibson/</a:t>
            </a:r>
            <a:r>
              <a:rPr lang="en-CA" dirty="0" err="1"/>
              <a:t>Hifi</a:t>
            </a:r>
            <a:r>
              <a:rPr lang="en-CA" dirty="0"/>
              <a:t>/TEDA (vs. restriction enzymes, Golden Gate as exception)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4290896" y="1223634"/>
            <a:ext cx="1375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u="sng" dirty="0"/>
              <a:t>Introduction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3C732B-5C39-475C-9858-D558EC217DED}"/>
              </a:ext>
            </a:extLst>
          </p:cNvPr>
          <p:cNvSpPr txBox="1"/>
          <p:nvPr/>
        </p:nvSpPr>
        <p:spPr>
          <a:xfrm>
            <a:off x="4404328" y="3802007"/>
            <a:ext cx="639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For beginners -&gt; intermediate level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D6FD9A-0E62-4561-97ED-7688BEA9E739}"/>
              </a:ext>
            </a:extLst>
          </p:cNvPr>
          <p:cNvSpPr txBox="1"/>
          <p:nvPr/>
        </p:nvSpPr>
        <p:spPr>
          <a:xfrm>
            <a:off x="4347612" y="3456962"/>
            <a:ext cx="750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u="sng" dirty="0"/>
              <a:t>Scope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9B8C96C-296A-4EE0-B64A-B10E9F43E25F}"/>
              </a:ext>
            </a:extLst>
          </p:cNvPr>
          <p:cNvSpPr txBox="1"/>
          <p:nvPr/>
        </p:nvSpPr>
        <p:spPr>
          <a:xfrm>
            <a:off x="4404328" y="4814764"/>
            <a:ext cx="6391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Many, many, many other methods are out there</a:t>
            </a:r>
          </a:p>
          <a:p>
            <a:pPr marL="285750" indent="-285750">
              <a:buFontTx/>
              <a:buChar char="-"/>
            </a:pPr>
            <a:r>
              <a:rPr lang="en-CA" dirty="0"/>
              <a:t>Some may be better suited for your application</a:t>
            </a:r>
          </a:p>
          <a:p>
            <a:pPr marL="285750" indent="-285750">
              <a:buFontTx/>
              <a:buChar char="-"/>
            </a:pPr>
            <a:r>
              <a:rPr lang="en-CA" dirty="0"/>
              <a:t>ANY method that gives you your desired clone is fair game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D3BBA79-EB96-40F6-BC85-9CC9FF752B7B}"/>
              </a:ext>
            </a:extLst>
          </p:cNvPr>
          <p:cNvSpPr txBox="1"/>
          <p:nvPr/>
        </p:nvSpPr>
        <p:spPr>
          <a:xfrm>
            <a:off x="4347612" y="4469719"/>
            <a:ext cx="2136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u="sng" dirty="0"/>
              <a:t>Caveats/Limitations</a:t>
            </a:r>
          </a:p>
        </p:txBody>
      </p:sp>
    </p:spTree>
    <p:extLst>
      <p:ext uri="{BB962C8B-B14F-4D97-AF65-F5344CB8AC3E}">
        <p14:creationId xmlns:p14="http://schemas.microsoft.com/office/powerpoint/2010/main" val="3618968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97C6203-2585-4A5D-ABF6-15D0279CD176}"/>
              </a:ext>
            </a:extLst>
          </p:cNvPr>
          <p:cNvGrpSpPr/>
          <p:nvPr/>
        </p:nvGrpSpPr>
        <p:grpSpPr>
          <a:xfrm>
            <a:off x="3168899" y="10970"/>
            <a:ext cx="5733221" cy="926220"/>
            <a:chOff x="3420055" y="1244827"/>
            <a:chExt cx="5733221" cy="92622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26CF0B-82E3-405A-8E1B-76C5CE32F383}"/>
                </a:ext>
              </a:extLst>
            </p:cNvPr>
            <p:cNvSpPr/>
            <p:nvPr/>
          </p:nvSpPr>
          <p:spPr>
            <a:xfrm>
              <a:off x="3858008" y="1822968"/>
              <a:ext cx="520485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600" dirty="0">
                  <a:highlight>
                    <a:srgbClr val="FF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atgaaaccgcgcctgtgctttaactttcgccgccgcagcattagcccgtgctatattagcattagctatctgctggtggcgaaactgtttaaactgtttaaaattcat</a:t>
              </a:r>
            </a:p>
            <a:p>
              <a:r>
                <a:rPr lang="en-CA" sz="600" dirty="0">
                  <a:highlight>
                    <a:srgbClr val="FF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tactttggcgcggacacgaaattgaaagcggcggcgtcgtaatcgggcacgatataatcgtaatcgatagacgaccaccgctttgacaaatttgacaaattttaagta</a:t>
              </a:r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96D4670D-E941-4E4B-8798-82CAF1A6CD7A}"/>
                </a:ext>
              </a:extLst>
            </p:cNvPr>
            <p:cNvGrpSpPr/>
            <p:nvPr/>
          </p:nvGrpSpPr>
          <p:grpSpPr>
            <a:xfrm>
              <a:off x="3420055" y="1662668"/>
              <a:ext cx="684320" cy="508379"/>
              <a:chOff x="3423592" y="1937721"/>
              <a:chExt cx="684320" cy="508379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0844A1E5-44F9-4958-A318-A8C7924EC402}"/>
                  </a:ext>
                </a:extLst>
              </p:cNvPr>
              <p:cNvSpPr/>
              <p:nvPr/>
            </p:nvSpPr>
            <p:spPr>
              <a:xfrm>
                <a:off x="3699241" y="2045990"/>
                <a:ext cx="40867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sz="1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5’</a:t>
                </a:r>
              </a:p>
              <a:p>
                <a:r>
                  <a:rPr lang="en-CA" sz="1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3’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5142D345-DACA-43E2-9067-453170AEB72C}"/>
                  </a:ext>
                </a:extLst>
              </p:cNvPr>
              <p:cNvSpPr/>
              <p:nvPr/>
            </p:nvSpPr>
            <p:spPr>
              <a:xfrm>
                <a:off x="3423592" y="1937721"/>
                <a:ext cx="29633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…</a:t>
                </a:r>
              </a:p>
            </p:txBody>
          </p: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286E646-979D-45B1-B413-4AC9A1342F44}"/>
                </a:ext>
              </a:extLst>
            </p:cNvPr>
            <p:cNvSpPr txBox="1"/>
            <p:nvPr/>
          </p:nvSpPr>
          <p:spPr>
            <a:xfrm>
              <a:off x="4974395" y="1244827"/>
              <a:ext cx="28598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b="1" u="sng" dirty="0"/>
                <a:t>Your favorite gene in another vector</a:t>
              </a:r>
            </a:p>
            <a:p>
              <a:endParaRPr lang="en-CA" sz="1400" b="1" u="sng" dirty="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45B6C615-5C48-4F3A-86AA-FFFF6B0BB17F}"/>
                </a:ext>
              </a:extLst>
            </p:cNvPr>
            <p:cNvSpPr/>
            <p:nvPr/>
          </p:nvSpPr>
          <p:spPr>
            <a:xfrm>
              <a:off x="8856942" y="1662667"/>
              <a:ext cx="296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C9C5250-0516-4444-8ABC-3BB86F45AF91}"/>
              </a:ext>
            </a:extLst>
          </p:cNvPr>
          <p:cNvSpPr/>
          <p:nvPr/>
        </p:nvSpPr>
        <p:spPr>
          <a:xfrm>
            <a:off x="2558722" y="383029"/>
            <a:ext cx="223009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CATCATCATCACAGCAGCGGC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atgaaaccgcgcctgtgc</a:t>
            </a:r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3’</a:t>
            </a:r>
            <a:endParaRPr lang="en-CA" sz="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4B690A-C07B-4E04-8D11-CDBF9884A6AB}"/>
              </a:ext>
            </a:extLst>
          </p:cNvPr>
          <p:cNvSpPr/>
          <p:nvPr/>
        </p:nvSpPr>
        <p:spPr>
          <a:xfrm>
            <a:off x="7582552" y="844090"/>
            <a:ext cx="227658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3’ 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tttgacaaattttaagta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ACTCTAGGCCGACGATTGTTT</a:t>
            </a:r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5’</a:t>
            </a:r>
            <a:endParaRPr lang="en-CA" sz="6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6500BB1-0ADB-4DE5-B9A5-794814E71D20}"/>
              </a:ext>
            </a:extLst>
          </p:cNvPr>
          <p:cNvSpPr/>
          <p:nvPr/>
        </p:nvSpPr>
        <p:spPr>
          <a:xfrm>
            <a:off x="5467616" y="2691053"/>
            <a:ext cx="143981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5’ 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TGAGATCCGGCTGCTAACAAA</a:t>
            </a:r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3’</a:t>
            </a:r>
            <a:endParaRPr lang="en-CA" sz="6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86B1B31-0B09-4A00-B3AA-852FFDB567B3}"/>
              </a:ext>
            </a:extLst>
          </p:cNvPr>
          <p:cNvSpPr/>
          <p:nvPr/>
        </p:nvSpPr>
        <p:spPr>
          <a:xfrm>
            <a:off x="4498853" y="3076539"/>
            <a:ext cx="143981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3’ 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GTAGTAGTAGTGTCGTCGCCG</a:t>
            </a:r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5’</a:t>
            </a:r>
            <a:endParaRPr lang="en-CA" sz="6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F37629-360C-41B9-87B1-E1A0BD035730}"/>
              </a:ext>
            </a:extLst>
          </p:cNvPr>
          <p:cNvSpPr txBox="1"/>
          <p:nvPr/>
        </p:nvSpPr>
        <p:spPr>
          <a:xfrm>
            <a:off x="8190079" y="973685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Insert-Reverse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0D4AC7C-A424-4C65-9ABC-63F284B5CCA5}"/>
              </a:ext>
            </a:extLst>
          </p:cNvPr>
          <p:cNvSpPr txBox="1"/>
          <p:nvPr/>
        </p:nvSpPr>
        <p:spPr>
          <a:xfrm>
            <a:off x="3175578" y="187069"/>
            <a:ext cx="10550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Insert-Forward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4325676-875C-4E7B-83ED-071D343B5D56}"/>
              </a:ext>
            </a:extLst>
          </p:cNvPr>
          <p:cNvSpPr txBox="1"/>
          <p:nvPr/>
        </p:nvSpPr>
        <p:spPr>
          <a:xfrm>
            <a:off x="5635130" y="2462116"/>
            <a:ext cx="1104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Vector-Forward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0B6776B-3323-460B-B22C-0B70B4A5B67B}"/>
              </a:ext>
            </a:extLst>
          </p:cNvPr>
          <p:cNvSpPr txBox="1"/>
          <p:nvPr/>
        </p:nvSpPr>
        <p:spPr>
          <a:xfrm>
            <a:off x="4636557" y="3176492"/>
            <a:ext cx="10807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Vector-Reverse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17B26B4-9F5F-4A05-BFC6-15A3B90D0C2A}"/>
              </a:ext>
            </a:extLst>
          </p:cNvPr>
          <p:cNvCxnSpPr>
            <a:stCxn id="21" idx="3"/>
          </p:cNvCxnSpPr>
          <p:nvPr/>
        </p:nvCxnSpPr>
        <p:spPr>
          <a:xfrm flipV="1">
            <a:off x="4788820" y="467030"/>
            <a:ext cx="3739356" cy="83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10B3CD8-D2AE-43E4-9FC8-D537424E285E}"/>
              </a:ext>
            </a:extLst>
          </p:cNvPr>
          <p:cNvCxnSpPr>
            <a:cxnSpLocks/>
            <a:stCxn id="22" idx="1"/>
            <a:endCxn id="90" idx="2"/>
          </p:cNvCxnSpPr>
          <p:nvPr/>
        </p:nvCxnSpPr>
        <p:spPr>
          <a:xfrm flipH="1">
            <a:off x="3648884" y="936423"/>
            <a:ext cx="3933668" cy="7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row: Down 11">
            <a:extLst>
              <a:ext uri="{FF2B5EF4-FFF2-40B4-BE49-F238E27FC236}">
                <a16:creationId xmlns:a16="http://schemas.microsoft.com/office/drawing/2014/main" id="{5F468184-1E12-4A52-A74B-8FDCEE64A68A}"/>
              </a:ext>
            </a:extLst>
          </p:cNvPr>
          <p:cNvSpPr/>
          <p:nvPr/>
        </p:nvSpPr>
        <p:spPr>
          <a:xfrm>
            <a:off x="6153150" y="1132811"/>
            <a:ext cx="213360" cy="34335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2ACE95-8FC0-45BA-A312-2F525588DFCC}"/>
              </a:ext>
            </a:extLst>
          </p:cNvPr>
          <p:cNvSpPr txBox="1"/>
          <p:nvPr/>
        </p:nvSpPr>
        <p:spPr>
          <a:xfrm>
            <a:off x="6366510" y="1113736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PCR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E0ED9E4-3D98-4E5B-8E64-A6A2795785B8}"/>
              </a:ext>
            </a:extLst>
          </p:cNvPr>
          <p:cNvSpPr/>
          <p:nvPr/>
        </p:nvSpPr>
        <p:spPr>
          <a:xfrm>
            <a:off x="2720204" y="1556783"/>
            <a:ext cx="7109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CATCATCATCACAGCAGCGGC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atgaaaccgcgcctgtgctttaactttcgccgccgcagcattagcccgtgctatattagcattagctatctgctggtggcgaaactgtttaaactgtttaaaattcat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TGAGATCCGGCTGCTAACAAA</a:t>
            </a:r>
          </a:p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GTAGTAGTAGTGTCGTCGCCG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tactttggcgcggacacgaaattgaaagcggcggcgtcgtaatcgggcacgatataatcgtaatcgatagacgaccaccgctttgacaaatttgacaaattttaagta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ACTCTAGGCCGACGATTGTTT</a:t>
            </a:r>
          </a:p>
          <a:p>
            <a:endParaRPr lang="en-CA" sz="600" dirty="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6D9D598-F2FE-4C0A-B757-36B14FBF7CCA}"/>
              </a:ext>
            </a:extLst>
          </p:cNvPr>
          <p:cNvGrpSpPr/>
          <p:nvPr/>
        </p:nvGrpSpPr>
        <p:grpSpPr>
          <a:xfrm>
            <a:off x="3639266" y="2067342"/>
            <a:ext cx="6557995" cy="1105069"/>
            <a:chOff x="4250873" y="298174"/>
            <a:chExt cx="6557995" cy="1105069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C107AA0-6155-45C4-B5E3-63E06AD29539}"/>
                </a:ext>
              </a:extLst>
            </p:cNvPr>
            <p:cNvSpPr/>
            <p:nvPr/>
          </p:nvSpPr>
          <p:spPr>
            <a:xfrm>
              <a:off x="4712868" y="1053815"/>
              <a:ext cx="6096000" cy="27699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CA" sz="600" dirty="0">
                  <a:highlight>
                    <a:srgbClr val="00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AGCAGCCATCATCATCATCATCACAGCAGCGGCTGAGATCCGGCTGCTAACAAAGCCCGAAAGGAAGCTGAGTTG</a:t>
              </a:r>
            </a:p>
            <a:p>
              <a:r>
                <a:rPr lang="en-CA" sz="600" dirty="0">
                  <a:highlight>
                    <a:srgbClr val="00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TCGTCGGTAGTAGTAGTAGTAGTGTCGTCGCCGACTCTAGGCCGACGATTGTTTCGGGCTTTCCTTCGACTCAAC</a:t>
              </a: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DEA322C5-10D5-483D-821B-5A237DF5D4FF}"/>
                </a:ext>
              </a:extLst>
            </p:cNvPr>
            <p:cNvGrpSpPr/>
            <p:nvPr/>
          </p:nvGrpSpPr>
          <p:grpSpPr>
            <a:xfrm>
              <a:off x="4250873" y="894864"/>
              <a:ext cx="684320" cy="508379"/>
              <a:chOff x="3423592" y="1937721"/>
              <a:chExt cx="684320" cy="508379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BD0FBCF1-CA8F-4D0D-B51D-FA244CA5E69F}"/>
                  </a:ext>
                </a:extLst>
              </p:cNvPr>
              <p:cNvSpPr/>
              <p:nvPr/>
            </p:nvSpPr>
            <p:spPr>
              <a:xfrm>
                <a:off x="3699241" y="2045990"/>
                <a:ext cx="40867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sz="1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5’</a:t>
                </a:r>
              </a:p>
              <a:p>
                <a:r>
                  <a:rPr lang="en-CA" sz="1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3’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D367E50B-2259-476F-9D78-B1AFABB77938}"/>
                  </a:ext>
                </a:extLst>
              </p:cNvPr>
              <p:cNvSpPr/>
              <p:nvPr/>
            </p:nvSpPr>
            <p:spPr>
              <a:xfrm>
                <a:off x="3423592" y="1937721"/>
                <a:ext cx="29633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…</a:t>
                </a:r>
              </a:p>
            </p:txBody>
          </p:sp>
        </p:grp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37FF8D6-FA5E-4322-96CD-967C3336AC7A}"/>
                </a:ext>
              </a:extLst>
            </p:cNvPr>
            <p:cNvSpPr/>
            <p:nvPr/>
          </p:nvSpPr>
          <p:spPr>
            <a:xfrm>
              <a:off x="8225353" y="878451"/>
              <a:ext cx="296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68A5749C-EC48-4CB4-96FF-DE440DA48DC0}"/>
                </a:ext>
              </a:extLst>
            </p:cNvPr>
            <p:cNvCxnSpPr/>
            <p:nvPr/>
          </p:nvCxnSpPr>
          <p:spPr>
            <a:xfrm>
              <a:off x="6317920" y="1029325"/>
              <a:ext cx="0" cy="353395"/>
            </a:xfrm>
            <a:prstGeom prst="line">
              <a:avLst/>
            </a:prstGeom>
            <a:ln w="63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88367C0-23EA-4F31-BCCD-647E7CDF8755}"/>
                </a:ext>
              </a:extLst>
            </p:cNvPr>
            <p:cNvSpPr txBox="1"/>
            <p:nvPr/>
          </p:nvSpPr>
          <p:spPr>
            <a:xfrm>
              <a:off x="5486837" y="298174"/>
              <a:ext cx="24620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b="1" u="sng" dirty="0"/>
                <a:t>Your favorite His tagged vector</a:t>
              </a:r>
            </a:p>
            <a:p>
              <a:endParaRPr lang="en-CA" sz="1400" b="1" u="sng" dirty="0"/>
            </a:p>
          </p:txBody>
        </p:sp>
      </p:grp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4B92919-E8E1-4661-B1E7-3BC2BF566D55}"/>
              </a:ext>
            </a:extLst>
          </p:cNvPr>
          <p:cNvCxnSpPr>
            <a:cxnSpLocks/>
          </p:cNvCxnSpPr>
          <p:nvPr/>
        </p:nvCxnSpPr>
        <p:spPr>
          <a:xfrm>
            <a:off x="6827125" y="2763485"/>
            <a:ext cx="820706" cy="26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0D8938AC-DBC2-4D54-B641-4358B9B6C13A}"/>
              </a:ext>
            </a:extLst>
          </p:cNvPr>
          <p:cNvCxnSpPr>
            <a:cxnSpLocks/>
            <a:endCxn id="78" idx="2"/>
          </p:cNvCxnSpPr>
          <p:nvPr/>
        </p:nvCxnSpPr>
        <p:spPr>
          <a:xfrm flipH="1" flipV="1">
            <a:off x="3787433" y="3125697"/>
            <a:ext cx="721662" cy="90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Arrow: Down 86">
            <a:extLst>
              <a:ext uri="{FF2B5EF4-FFF2-40B4-BE49-F238E27FC236}">
                <a16:creationId xmlns:a16="http://schemas.microsoft.com/office/drawing/2014/main" id="{0691AF80-5991-4677-A792-E5D630C815A9}"/>
              </a:ext>
            </a:extLst>
          </p:cNvPr>
          <p:cNvSpPr/>
          <p:nvPr/>
        </p:nvSpPr>
        <p:spPr>
          <a:xfrm>
            <a:off x="5961295" y="3624563"/>
            <a:ext cx="213360" cy="34335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3D6DE63-C06A-4138-BE94-3273B1FAE0F0}"/>
              </a:ext>
            </a:extLst>
          </p:cNvPr>
          <p:cNvSpPr txBox="1"/>
          <p:nvPr/>
        </p:nvSpPr>
        <p:spPr>
          <a:xfrm>
            <a:off x="6174655" y="360548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PCR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6C80FAB-7BE9-4861-852A-ACEC4D0D8034}"/>
              </a:ext>
            </a:extLst>
          </p:cNvPr>
          <p:cNvSpPr txBox="1"/>
          <p:nvPr/>
        </p:nvSpPr>
        <p:spPr>
          <a:xfrm>
            <a:off x="882109" y="1530911"/>
            <a:ext cx="167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Insert Fragment</a:t>
            </a: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0B4F9CF4-85F0-4A4A-8579-4061BCAF527D}"/>
              </a:ext>
            </a:extLst>
          </p:cNvPr>
          <p:cNvSpPr/>
          <p:nvPr/>
        </p:nvSpPr>
        <p:spPr>
          <a:xfrm>
            <a:off x="755013" y="4081113"/>
            <a:ext cx="10681974" cy="1061346"/>
          </a:xfrm>
          <a:custGeom>
            <a:avLst/>
            <a:gdLst>
              <a:gd name="connsiteX0" fmla="*/ 1206295 w 10728335"/>
              <a:gd name="connsiteY0" fmla="*/ 0 h 509134"/>
              <a:gd name="connsiteX1" fmla="*/ 766028 w 10728335"/>
              <a:gd name="connsiteY1" fmla="*/ 440266 h 509134"/>
              <a:gd name="connsiteX2" fmla="*/ 10104761 w 10728335"/>
              <a:gd name="connsiteY2" fmla="*/ 465666 h 509134"/>
              <a:gd name="connsiteX3" fmla="*/ 9715295 w 10728335"/>
              <a:gd name="connsiteY3" fmla="*/ 25400 h 50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28335" h="509134">
                <a:moveTo>
                  <a:pt x="1206295" y="0"/>
                </a:moveTo>
                <a:cubicBezTo>
                  <a:pt x="244622" y="181327"/>
                  <a:pt x="-717050" y="362655"/>
                  <a:pt x="766028" y="440266"/>
                </a:cubicBezTo>
                <a:cubicBezTo>
                  <a:pt x="2249106" y="517877"/>
                  <a:pt x="8613216" y="534810"/>
                  <a:pt x="10104761" y="465666"/>
                </a:cubicBezTo>
                <a:cubicBezTo>
                  <a:pt x="11596306" y="396522"/>
                  <a:pt x="9977762" y="70556"/>
                  <a:pt x="9715295" y="2540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1947B1C-87A7-42FC-AE2E-C6248D0EAA5A}"/>
              </a:ext>
            </a:extLst>
          </p:cNvPr>
          <p:cNvSpPr/>
          <p:nvPr/>
        </p:nvSpPr>
        <p:spPr>
          <a:xfrm>
            <a:off x="1855659" y="3953342"/>
            <a:ext cx="17907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AGCAGCCATCATCATCATCATCACAGCAGCGGC</a:t>
            </a:r>
            <a:endParaRPr lang="en-CA" sz="600" dirty="0"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TCGTCGGTAGTAGTAGTAGTAGTGTCGTCGCCG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EC1F933-2B67-4E99-99DA-EEB0609DA68F}"/>
              </a:ext>
            </a:extLst>
          </p:cNvPr>
          <p:cNvSpPr/>
          <p:nvPr/>
        </p:nvSpPr>
        <p:spPr>
          <a:xfrm>
            <a:off x="8444443" y="3997727"/>
            <a:ext cx="26967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TGAGATCCGGCTGCTAACAAAGCCCGAAAGGAAGCTGAGTTG</a:t>
            </a:r>
          </a:p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ACTCTAGGCCGACGATTGTTTCGGGCTTTCCTTCGACTCAAC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3447D58-7D97-466F-B79B-5F5A4A9EDCE0}"/>
              </a:ext>
            </a:extLst>
          </p:cNvPr>
          <p:cNvSpPr txBox="1"/>
          <p:nvPr/>
        </p:nvSpPr>
        <p:spPr>
          <a:xfrm>
            <a:off x="4807936" y="4687257"/>
            <a:ext cx="293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Linearized Destination Vector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9E40D18-42F9-48AC-B565-6162933C0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444" y="6048831"/>
            <a:ext cx="2389131" cy="12488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B52B253-A7E1-4C6C-B44A-51C3335C8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852" y="5929631"/>
            <a:ext cx="3165260" cy="359484"/>
          </a:xfrm>
          <a:prstGeom prst="rect">
            <a:avLst/>
          </a:prstGeom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52054F53-1241-46CD-ABF4-66395BC67F35}"/>
              </a:ext>
            </a:extLst>
          </p:cNvPr>
          <p:cNvSpPr txBox="1"/>
          <p:nvPr/>
        </p:nvSpPr>
        <p:spPr>
          <a:xfrm>
            <a:off x="3144466" y="592470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+</a:t>
            </a:r>
          </a:p>
        </p:txBody>
      </p:sp>
      <p:sp>
        <p:nvSpPr>
          <p:cNvPr id="104" name="Arrow: Down 103">
            <a:extLst>
              <a:ext uri="{FF2B5EF4-FFF2-40B4-BE49-F238E27FC236}">
                <a16:creationId xmlns:a16="http://schemas.microsoft.com/office/drawing/2014/main" id="{6133998F-AF2C-414E-B1C6-EFA3F4BCAACC}"/>
              </a:ext>
            </a:extLst>
          </p:cNvPr>
          <p:cNvSpPr/>
          <p:nvPr/>
        </p:nvSpPr>
        <p:spPr>
          <a:xfrm rot="16200000">
            <a:off x="7340563" y="5692674"/>
            <a:ext cx="213360" cy="92567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3D6A163-DD77-4981-9FF9-BF7F3EA4E0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9164" y="5900041"/>
            <a:ext cx="3361542" cy="362150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447A8996-E17E-44B9-850E-597109A822AA}"/>
              </a:ext>
            </a:extLst>
          </p:cNvPr>
          <p:cNvSpPr txBox="1"/>
          <p:nvPr/>
        </p:nvSpPr>
        <p:spPr>
          <a:xfrm>
            <a:off x="7005010" y="5719489"/>
            <a:ext cx="837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Gibson</a:t>
            </a:r>
          </a:p>
        </p:txBody>
      </p:sp>
    </p:spTree>
    <p:extLst>
      <p:ext uri="{BB962C8B-B14F-4D97-AF65-F5344CB8AC3E}">
        <p14:creationId xmlns:p14="http://schemas.microsoft.com/office/powerpoint/2010/main" val="3922608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>
            <a:extLst>
              <a:ext uri="{FF2B5EF4-FFF2-40B4-BE49-F238E27FC236}">
                <a16:creationId xmlns:a16="http://schemas.microsoft.com/office/drawing/2014/main" id="{9C7D9ACE-B34C-41A9-8155-B151B67B9F7C}"/>
              </a:ext>
            </a:extLst>
          </p:cNvPr>
          <p:cNvSpPr txBox="1"/>
          <p:nvPr/>
        </p:nvSpPr>
        <p:spPr>
          <a:xfrm>
            <a:off x="1600200" y="396650"/>
            <a:ext cx="9025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Can you get a whole plasmid synthesized? Sure can, go for it!</a:t>
            </a:r>
          </a:p>
          <a:p>
            <a:pPr marL="285750" indent="-285750">
              <a:buFontTx/>
              <a:buChar char="-"/>
            </a:pPr>
            <a:r>
              <a:rPr lang="en-CA" dirty="0"/>
              <a:t>Synthesis company doesn’t have a suitable vector? Want to do cloning yourself?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36BF640-2138-4CBD-94C5-9189528809C0}"/>
              </a:ext>
            </a:extLst>
          </p:cNvPr>
          <p:cNvSpPr txBox="1"/>
          <p:nvPr/>
        </p:nvSpPr>
        <p:spPr>
          <a:xfrm>
            <a:off x="3371888" y="26804"/>
            <a:ext cx="5357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u="sng" dirty="0"/>
              <a:t>Operation: Insert synthesized DNA into plasmid</a:t>
            </a:r>
          </a:p>
          <a:p>
            <a:endParaRPr lang="en-CA" sz="2000" b="1" u="sng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26CF0B-82E3-405A-8E1B-76C5CE32F383}"/>
              </a:ext>
            </a:extLst>
          </p:cNvPr>
          <p:cNvSpPr/>
          <p:nvPr/>
        </p:nvSpPr>
        <p:spPr>
          <a:xfrm>
            <a:off x="3917333" y="1285639"/>
            <a:ext cx="52048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atgaaaccgcgcctgtgctttaactttcgccgccgcagcattagcccgtgctatattagcattagctatctgctggtggcgaaactgtttaaactgtttaaaattcat</a:t>
            </a:r>
          </a:p>
          <a:p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tactttggcgcggacacgaaattgaaagcggcggcgtcgtaatcgggcacgatataatcgtaatcgatagacgaccaccgctttgacaaatttgacaaattttaagta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7954703-6F78-445A-8F5D-95C4F37F3502}"/>
              </a:ext>
            </a:extLst>
          </p:cNvPr>
          <p:cNvGrpSpPr/>
          <p:nvPr/>
        </p:nvGrpSpPr>
        <p:grpSpPr>
          <a:xfrm>
            <a:off x="4171723" y="1561923"/>
            <a:ext cx="6557995" cy="788315"/>
            <a:chOff x="4126512" y="1004492"/>
            <a:chExt cx="6557995" cy="78831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87F57D5-E999-4B1D-9C1B-4BFAB6036322}"/>
                </a:ext>
              </a:extLst>
            </p:cNvPr>
            <p:cNvSpPr/>
            <p:nvPr/>
          </p:nvSpPr>
          <p:spPr>
            <a:xfrm>
              <a:off x="4588507" y="1326883"/>
              <a:ext cx="6096000" cy="27699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CA" sz="600" dirty="0">
                  <a:highlight>
                    <a:srgbClr val="00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AGCAGCCATCATCATCATCATCACAGCAGCGGCTGAGATCCGGCTGCTAACAAAGCCCGAAAGGAAGCTGAGTTG</a:t>
              </a:r>
            </a:p>
            <a:p>
              <a:r>
                <a:rPr lang="en-CA" sz="600" dirty="0">
                  <a:highlight>
                    <a:srgbClr val="00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TCGTCGGTAGTAGTAGTAGTAGTGTCGTCGCCGACTCTAGGCCGACGATTGTTTCGGGCTTTCCTTCGACTCAAC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5971E1B-A65E-4E6F-B28C-C9A3A172F46A}"/>
                </a:ext>
              </a:extLst>
            </p:cNvPr>
            <p:cNvGrpSpPr/>
            <p:nvPr/>
          </p:nvGrpSpPr>
          <p:grpSpPr>
            <a:xfrm>
              <a:off x="4126512" y="1167932"/>
              <a:ext cx="684320" cy="508379"/>
              <a:chOff x="3423592" y="1937721"/>
              <a:chExt cx="684320" cy="508379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42CF736D-78EA-49FC-981B-5C07D5269570}"/>
                  </a:ext>
                </a:extLst>
              </p:cNvPr>
              <p:cNvSpPr/>
              <p:nvPr/>
            </p:nvSpPr>
            <p:spPr>
              <a:xfrm>
                <a:off x="3699241" y="2045990"/>
                <a:ext cx="40867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sz="1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5’</a:t>
                </a:r>
              </a:p>
              <a:p>
                <a:r>
                  <a:rPr lang="en-CA" sz="1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3’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C473C339-A2C6-476E-B332-B59C7C03859B}"/>
                  </a:ext>
                </a:extLst>
              </p:cNvPr>
              <p:cNvSpPr/>
              <p:nvPr/>
            </p:nvSpPr>
            <p:spPr>
              <a:xfrm>
                <a:off x="3423592" y="1937721"/>
                <a:ext cx="29633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…</a:t>
                </a:r>
              </a:p>
            </p:txBody>
          </p:sp>
        </p:grp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7EA8BFF-07FE-48BC-AC99-249A20C997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1934" y="1569562"/>
              <a:ext cx="1394140" cy="223245"/>
            </a:xfrm>
            <a:prstGeom prst="rect">
              <a:avLst/>
            </a:prstGeom>
          </p:spPr>
        </p:pic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AE9E50C-CAE5-4CE2-9B83-E4E7BD4AF709}"/>
                </a:ext>
              </a:extLst>
            </p:cNvPr>
            <p:cNvSpPr/>
            <p:nvPr/>
          </p:nvSpPr>
          <p:spPr>
            <a:xfrm>
              <a:off x="8100992" y="1176918"/>
              <a:ext cx="296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1B780B3-B298-4974-8AE5-9F34FE7E6F89}"/>
                </a:ext>
              </a:extLst>
            </p:cNvPr>
            <p:cNvCxnSpPr/>
            <p:nvPr/>
          </p:nvCxnSpPr>
          <p:spPr>
            <a:xfrm>
              <a:off x="6193559" y="1302393"/>
              <a:ext cx="0" cy="353395"/>
            </a:xfrm>
            <a:prstGeom prst="line">
              <a:avLst/>
            </a:prstGeom>
            <a:ln w="63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B237ABA-DC4F-46AB-B1B2-8B4C8B894134}"/>
                </a:ext>
              </a:extLst>
            </p:cNvPr>
            <p:cNvSpPr txBox="1"/>
            <p:nvPr/>
          </p:nvSpPr>
          <p:spPr>
            <a:xfrm>
              <a:off x="5256661" y="1004492"/>
              <a:ext cx="24620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b="1" dirty="0"/>
                <a:t>Your favorite His tagged vector</a:t>
              </a:r>
            </a:p>
            <a:p>
              <a:endParaRPr lang="en-CA" sz="1400" b="1" dirty="0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F286E646-979D-45B1-B413-4AC9A1342F44}"/>
              </a:ext>
            </a:extLst>
          </p:cNvPr>
          <p:cNvSpPr txBox="1"/>
          <p:nvPr/>
        </p:nvSpPr>
        <p:spPr>
          <a:xfrm>
            <a:off x="5822690" y="1015735"/>
            <a:ext cx="1559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/>
              <a:t>Your favorite gene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F27667-C603-4117-B222-07E5243BF13F}"/>
              </a:ext>
            </a:extLst>
          </p:cNvPr>
          <p:cNvSpPr txBox="1"/>
          <p:nvPr/>
        </p:nvSpPr>
        <p:spPr>
          <a:xfrm>
            <a:off x="194270" y="2558341"/>
            <a:ext cx="119961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CA" sz="1600" dirty="0"/>
              <a:t>Make an </a:t>
            </a:r>
            <a:r>
              <a:rPr lang="en-CA" sz="1600" i="1" dirty="0"/>
              <a:t>in silico </a:t>
            </a:r>
            <a:r>
              <a:rPr lang="en-CA" sz="1600" dirty="0"/>
              <a:t>mock-up, check reading frame </a:t>
            </a:r>
            <a:r>
              <a:rPr lang="en-CA" sz="1600" dirty="0" err="1"/>
              <a:t>etc</a:t>
            </a:r>
            <a:endParaRPr lang="en-CA" sz="1600" dirty="0"/>
          </a:p>
          <a:p>
            <a:pPr marL="342900" indent="-342900">
              <a:buAutoNum type="arabicParenR"/>
            </a:pPr>
            <a:r>
              <a:rPr lang="en-CA" sz="1600" dirty="0"/>
              <a:t>Choose overlaps</a:t>
            </a:r>
          </a:p>
          <a:p>
            <a:pPr marL="342900" indent="-342900">
              <a:buAutoNum type="arabicParenR"/>
            </a:pPr>
            <a:r>
              <a:rPr lang="en-CA" sz="1600" dirty="0"/>
              <a:t>Design overlaps into your synthesized sequence </a:t>
            </a:r>
            <a:r>
              <a:rPr lang="en-CA" sz="1600" b="1" dirty="0"/>
              <a:t>OR</a:t>
            </a:r>
            <a:r>
              <a:rPr lang="en-CA" sz="1600" dirty="0"/>
              <a:t> into your primers (Inserting into multiple vectors? Design overlaps onto vector primers)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C23E312-1B9F-436D-87FD-6487AB406A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792" y="4114870"/>
            <a:ext cx="6314913" cy="205773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38AD9C47-C957-477D-8CAE-DAC76456C00C}"/>
              </a:ext>
            </a:extLst>
          </p:cNvPr>
          <p:cNvSpPr/>
          <p:nvPr/>
        </p:nvSpPr>
        <p:spPr>
          <a:xfrm>
            <a:off x="1973071" y="3829635"/>
            <a:ext cx="102641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AGCAGCCATCATCATCATCATCACAGCAGCGGC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atgaaaccgcgcctgtgctttaactttcgccgccgcagcattagcccgtgctatattagcattagctatctgctggtggcgaaactgtttaaactgtttaaaattcat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TGAGATCCGGCTGCTAACAAAGCCCGAAAGGAAGCTGAGTTG</a:t>
            </a:r>
          </a:p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TCGTCGGTAGTAGTAGTAGTAGTGTCGTCGCCG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tactttggcgcggacacgaaattgaaagcggcggcgtcgtaatcgggcacgatataatcgtaatcgatagacgaccaccgctttgacaaatttgacaaattttaagta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ACTCTAGGCCGACGATTGTTTCGGGCTTTCCTTCGACTCAAC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282E69A-8467-4AFB-AC9B-FFFDD02E3C7A}"/>
              </a:ext>
            </a:extLst>
          </p:cNvPr>
          <p:cNvGrpSpPr/>
          <p:nvPr/>
        </p:nvGrpSpPr>
        <p:grpSpPr>
          <a:xfrm>
            <a:off x="1473112" y="3666510"/>
            <a:ext cx="684320" cy="508379"/>
            <a:chOff x="3423592" y="1937721"/>
            <a:chExt cx="684320" cy="508379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8E746DD-2FF2-4696-90F7-5534E0E7E26C}"/>
                </a:ext>
              </a:extLst>
            </p:cNvPr>
            <p:cNvSpPr/>
            <p:nvPr/>
          </p:nvSpPr>
          <p:spPr>
            <a:xfrm>
              <a:off x="3699241" y="2045990"/>
              <a:ext cx="4086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5’</a:t>
              </a:r>
            </a:p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3’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18BBD15-3B4E-47FE-B0AD-71525BD42C68}"/>
                </a:ext>
              </a:extLst>
            </p:cNvPr>
            <p:cNvSpPr/>
            <p:nvPr/>
          </p:nvSpPr>
          <p:spPr>
            <a:xfrm>
              <a:off x="3423592" y="1937721"/>
              <a:ext cx="296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F0C7200-A08D-4BF2-A612-7F0393624577}"/>
              </a:ext>
            </a:extLst>
          </p:cNvPr>
          <p:cNvSpPr/>
          <p:nvPr/>
        </p:nvSpPr>
        <p:spPr>
          <a:xfrm>
            <a:off x="10433384" y="3665065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09119B-3EA2-4D2E-8961-82F7B17B7EF1}"/>
              </a:ext>
            </a:extLst>
          </p:cNvPr>
          <p:cNvSpPr/>
          <p:nvPr/>
        </p:nvSpPr>
        <p:spPr>
          <a:xfrm>
            <a:off x="2610870" y="3854001"/>
            <a:ext cx="1803400" cy="2382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B49EFC1-E7F4-4D7E-AB7E-129FB236D22E}"/>
              </a:ext>
            </a:extLst>
          </p:cNvPr>
          <p:cNvSpPr txBox="1"/>
          <p:nvPr/>
        </p:nvSpPr>
        <p:spPr>
          <a:xfrm>
            <a:off x="2978405" y="3508889"/>
            <a:ext cx="1135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/>
              <a:t>Left Overlap 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6A01773-2A68-4F0B-B0E0-C49DE671172F}"/>
              </a:ext>
            </a:extLst>
          </p:cNvPr>
          <p:cNvSpPr txBox="1"/>
          <p:nvPr/>
        </p:nvSpPr>
        <p:spPr>
          <a:xfrm>
            <a:off x="7958612" y="3515373"/>
            <a:ext cx="12008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/>
              <a:t>Right Overlap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7BA7294-24A3-40E7-AB32-1BF14B680882}"/>
              </a:ext>
            </a:extLst>
          </p:cNvPr>
          <p:cNvSpPr/>
          <p:nvPr/>
        </p:nvSpPr>
        <p:spPr>
          <a:xfrm>
            <a:off x="7713070" y="3851279"/>
            <a:ext cx="1803400" cy="2382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5529F9F-CB79-44D8-8D94-D7E389F11534}"/>
              </a:ext>
            </a:extLst>
          </p:cNvPr>
          <p:cNvSpPr/>
          <p:nvPr/>
        </p:nvSpPr>
        <p:spPr>
          <a:xfrm>
            <a:off x="2775026" y="6232096"/>
            <a:ext cx="151126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5’ 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TGAGATCCGGCTGCTAACAAA</a:t>
            </a:r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3’</a:t>
            </a:r>
            <a:endParaRPr lang="en-CA" sz="600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C9646A33-1010-438B-8A86-F8D1CFA6022A}"/>
              </a:ext>
            </a:extLst>
          </p:cNvPr>
          <p:cNvSpPr txBox="1"/>
          <p:nvPr/>
        </p:nvSpPr>
        <p:spPr>
          <a:xfrm>
            <a:off x="2942540" y="6003159"/>
            <a:ext cx="11596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b="1" dirty="0"/>
              <a:t>Vector-Forward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558793BE-05F2-4444-9C7B-93E8A1D5C608}"/>
              </a:ext>
            </a:extLst>
          </p:cNvPr>
          <p:cNvSpPr txBox="1"/>
          <p:nvPr/>
        </p:nvSpPr>
        <p:spPr>
          <a:xfrm>
            <a:off x="2935898" y="6324429"/>
            <a:ext cx="10807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Vector-Reverse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92DA2E6-0000-42B6-8F0F-4097899A4058}"/>
              </a:ext>
            </a:extLst>
          </p:cNvPr>
          <p:cNvSpPr/>
          <p:nvPr/>
        </p:nvSpPr>
        <p:spPr>
          <a:xfrm>
            <a:off x="2787845" y="6540611"/>
            <a:ext cx="143981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3’ 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GTAGTAGTAGTGTCGTCGCCG</a:t>
            </a:r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5’</a:t>
            </a:r>
            <a:endParaRPr lang="en-CA" sz="600" dirty="0"/>
          </a:p>
        </p:txBody>
      </p:sp>
      <p:sp>
        <p:nvSpPr>
          <p:cNvPr id="132" name="Arrow: Down 131">
            <a:extLst>
              <a:ext uri="{FF2B5EF4-FFF2-40B4-BE49-F238E27FC236}">
                <a16:creationId xmlns:a16="http://schemas.microsoft.com/office/drawing/2014/main" id="{E6BF3DE6-8FB1-44F7-864F-220B73545A91}"/>
              </a:ext>
            </a:extLst>
          </p:cNvPr>
          <p:cNvSpPr/>
          <p:nvPr/>
        </p:nvSpPr>
        <p:spPr>
          <a:xfrm rot="16200000">
            <a:off x="4330332" y="6285264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A1B2BB7E-FAC5-4CF4-9728-8E9D45B3FBAB}"/>
              </a:ext>
            </a:extLst>
          </p:cNvPr>
          <p:cNvSpPr txBox="1"/>
          <p:nvPr/>
        </p:nvSpPr>
        <p:spPr>
          <a:xfrm>
            <a:off x="4664326" y="6264161"/>
            <a:ext cx="3983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PCR with destination vector as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E1169B0-3811-434E-82BE-D19C93C21FF0}"/>
              </a:ext>
            </a:extLst>
          </p:cNvPr>
          <p:cNvGrpSpPr/>
          <p:nvPr/>
        </p:nvGrpSpPr>
        <p:grpSpPr>
          <a:xfrm>
            <a:off x="1737734" y="4982142"/>
            <a:ext cx="9146085" cy="990455"/>
            <a:chOff x="1636588" y="3969384"/>
            <a:chExt cx="9146085" cy="990455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E9D8651F-26F0-4CA0-845F-7D6DD73A7AD2}"/>
                </a:ext>
              </a:extLst>
            </p:cNvPr>
            <p:cNvSpPr/>
            <p:nvPr/>
          </p:nvSpPr>
          <p:spPr>
            <a:xfrm>
              <a:off x="2089526" y="4344743"/>
              <a:ext cx="86931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600" dirty="0">
                  <a:highlight>
                    <a:srgbClr val="00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AGCAGCCATCATCATCATCATCACAGCAGCGGC</a:t>
              </a:r>
              <a:r>
                <a:rPr lang="en-CA" sz="600" dirty="0">
                  <a:highlight>
                    <a:srgbClr val="FF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atgaaaccgcgcctgtgctttaactttcgccgccgcagcattagcccgtgctatattagcattagctatctgctggtggcgaaactgtttaaactgtttaaaattcat</a:t>
              </a:r>
              <a:r>
                <a:rPr lang="en-CA" sz="600" dirty="0">
                  <a:highlight>
                    <a:srgbClr val="00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TGAGATCCGGCTGCTAACAAAGCCCGAAAGGAAGCTGAGTTG</a:t>
              </a:r>
            </a:p>
            <a:p>
              <a:r>
                <a:rPr lang="en-CA" sz="600" dirty="0">
                  <a:highlight>
                    <a:srgbClr val="00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TCGTCGGTAGTAGTAGTAGTAGTGTCGTCGCCG</a:t>
              </a:r>
              <a:r>
                <a:rPr lang="en-CA" sz="600" dirty="0">
                  <a:highlight>
                    <a:srgbClr val="FF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tactttggcgcggacacgaaattgaaagcggcggcgtcgtaatcgggcacgatataatcgtaatcgatagacgaccaccgctttgacaaatttgacaaattttaagta</a:t>
              </a:r>
              <a:r>
                <a:rPr lang="en-CA" sz="600" dirty="0">
                  <a:highlight>
                    <a:srgbClr val="00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ACTCTAGGCCGACGATTGTTTCGGGCTTTCCTTCGACTCAAC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C4F32B29-23BF-44F8-9BDD-94BD60F5DF06}"/>
                </a:ext>
              </a:extLst>
            </p:cNvPr>
            <p:cNvSpPr/>
            <p:nvPr/>
          </p:nvSpPr>
          <p:spPr>
            <a:xfrm>
              <a:off x="2727325" y="4362759"/>
              <a:ext cx="1803400" cy="23823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589D58EE-58FD-4DE5-80C6-3FDABC07922D}"/>
                </a:ext>
              </a:extLst>
            </p:cNvPr>
            <p:cNvSpPr/>
            <p:nvPr/>
          </p:nvSpPr>
          <p:spPr>
            <a:xfrm>
              <a:off x="7829525" y="4360037"/>
              <a:ext cx="1803400" cy="23823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6500BB1-0ADB-4DE5-B9A5-794814E71D20}"/>
                </a:ext>
              </a:extLst>
            </p:cNvPr>
            <p:cNvSpPr/>
            <p:nvPr/>
          </p:nvSpPr>
          <p:spPr>
            <a:xfrm>
              <a:off x="8444939" y="4198321"/>
              <a:ext cx="1439818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5’ </a:t>
              </a:r>
              <a:r>
                <a:rPr lang="en-CA" sz="600" dirty="0">
                  <a:highlight>
                    <a:srgbClr val="00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TGAGATCCGGCTGCTAACAAA</a:t>
              </a:r>
              <a:r>
                <a:rPr lang="en-CA" sz="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3’</a:t>
              </a:r>
              <a:endParaRPr lang="en-CA" sz="60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86B1B31-0B09-4A00-B3AA-852FFDB567B3}"/>
                </a:ext>
              </a:extLst>
            </p:cNvPr>
            <p:cNvSpPr/>
            <p:nvPr/>
          </p:nvSpPr>
          <p:spPr>
            <a:xfrm>
              <a:off x="2501572" y="4598276"/>
              <a:ext cx="1439818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3’ </a:t>
              </a:r>
              <a:r>
                <a:rPr lang="en-CA" sz="600" dirty="0">
                  <a:highlight>
                    <a:srgbClr val="00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GTAGTAGTAGTGTCGTCGCCG</a:t>
              </a:r>
              <a:r>
                <a:rPr lang="en-CA" sz="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5’</a:t>
              </a:r>
              <a:endParaRPr lang="en-CA" sz="600" dirty="0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74325676-875C-4E7B-83ED-071D343B5D56}"/>
                </a:ext>
              </a:extLst>
            </p:cNvPr>
            <p:cNvSpPr txBox="1"/>
            <p:nvPr/>
          </p:nvSpPr>
          <p:spPr>
            <a:xfrm>
              <a:off x="8612453" y="3969384"/>
              <a:ext cx="11047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100" b="1" dirty="0"/>
                <a:t>Vector-Forward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A0B6776B-3323-460B-B22C-0B70B4A5B67B}"/>
                </a:ext>
              </a:extLst>
            </p:cNvPr>
            <p:cNvSpPr txBox="1"/>
            <p:nvPr/>
          </p:nvSpPr>
          <p:spPr>
            <a:xfrm>
              <a:off x="2639276" y="4698229"/>
              <a:ext cx="108074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100" b="1" dirty="0"/>
                <a:t>Vector-Reverse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472792B-59E8-4172-9C8B-D8736EC3FA8E}"/>
                </a:ext>
              </a:extLst>
            </p:cNvPr>
            <p:cNvSpPr/>
            <p:nvPr/>
          </p:nvSpPr>
          <p:spPr>
            <a:xfrm>
              <a:off x="1912237" y="4292452"/>
              <a:ext cx="4086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5’</a:t>
              </a:r>
            </a:p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3’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72D432D-46F6-46B4-89BE-05B837304964}"/>
                </a:ext>
              </a:extLst>
            </p:cNvPr>
            <p:cNvSpPr/>
            <p:nvPr/>
          </p:nvSpPr>
          <p:spPr>
            <a:xfrm>
              <a:off x="1636588" y="4184183"/>
              <a:ext cx="296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38827717-36B1-49A4-825B-48A716AA7827}"/>
              </a:ext>
            </a:extLst>
          </p:cNvPr>
          <p:cNvSpPr/>
          <p:nvPr/>
        </p:nvSpPr>
        <p:spPr>
          <a:xfrm>
            <a:off x="2533246" y="4637139"/>
            <a:ext cx="71255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CATCATCATCACAGCAGCGGC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atgaaaccgcgcctgtgctttaactttcgccgccgcagcattagcccgtgctatattagcattagctatctgctggtggcgaaactgtttaaactgtttaaaattcat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TGAGATCCGGCTGCTAACAAA</a:t>
            </a:r>
          </a:p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GTAGTAGTAGTGTCGTCGCCG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tactttggcgcggacacgaaattgaaagcggcggcgtcgtaatcgggcacgatataatcgtaatcgatagacgaccaccgctttgacaaatttgacaaattttaagta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ACTCTAGGCCGACGATTGTTT</a:t>
            </a:r>
            <a:endParaRPr lang="en-CA" sz="6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34726C9-0E38-4890-9D61-B1B452598AAC}"/>
              </a:ext>
            </a:extLst>
          </p:cNvPr>
          <p:cNvSpPr txBox="1"/>
          <p:nvPr/>
        </p:nvSpPr>
        <p:spPr>
          <a:xfrm>
            <a:off x="335390" y="2272649"/>
            <a:ext cx="2216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u="sng" dirty="0"/>
              <a:t>General design steps: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A725507-C140-43FA-AAB8-3BEAE9A322A1}"/>
              </a:ext>
            </a:extLst>
          </p:cNvPr>
          <p:cNvSpPr txBox="1"/>
          <p:nvPr/>
        </p:nvSpPr>
        <p:spPr>
          <a:xfrm>
            <a:off x="42169" y="37885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Mock-up</a:t>
            </a:r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680CC434-BE73-40B2-B522-B316812C2A72}"/>
              </a:ext>
            </a:extLst>
          </p:cNvPr>
          <p:cNvSpPr/>
          <p:nvPr/>
        </p:nvSpPr>
        <p:spPr>
          <a:xfrm rot="16200000">
            <a:off x="1183513" y="3851317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C4C6283-F62D-45EB-92BB-C5852EB950C4}"/>
              </a:ext>
            </a:extLst>
          </p:cNvPr>
          <p:cNvSpPr txBox="1"/>
          <p:nvPr/>
        </p:nvSpPr>
        <p:spPr>
          <a:xfrm>
            <a:off x="304894" y="5182099"/>
            <a:ext cx="816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Primer</a:t>
            </a:r>
          </a:p>
          <a:p>
            <a:r>
              <a:rPr lang="en-CA" dirty="0"/>
              <a:t>Design</a:t>
            </a:r>
          </a:p>
        </p:txBody>
      </p:sp>
      <p:sp>
        <p:nvSpPr>
          <p:cNvPr id="50" name="Arrow: Down 49">
            <a:extLst>
              <a:ext uri="{FF2B5EF4-FFF2-40B4-BE49-F238E27FC236}">
                <a16:creationId xmlns:a16="http://schemas.microsoft.com/office/drawing/2014/main" id="{32778C73-2789-4B61-B98F-188290C5907C}"/>
              </a:ext>
            </a:extLst>
          </p:cNvPr>
          <p:cNvSpPr/>
          <p:nvPr/>
        </p:nvSpPr>
        <p:spPr>
          <a:xfrm rot="16200000">
            <a:off x="1250777" y="5336215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B5F7F9A-7722-48F4-8603-DB5097721229}"/>
              </a:ext>
            </a:extLst>
          </p:cNvPr>
          <p:cNvSpPr txBox="1"/>
          <p:nvPr/>
        </p:nvSpPr>
        <p:spPr>
          <a:xfrm>
            <a:off x="256199" y="5897582"/>
            <a:ext cx="9020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Order</a:t>
            </a:r>
          </a:p>
          <a:p>
            <a:pPr algn="ctr"/>
            <a:r>
              <a:rPr lang="en-CA" dirty="0"/>
              <a:t>These</a:t>
            </a:r>
          </a:p>
          <a:p>
            <a:pPr algn="ctr"/>
            <a:r>
              <a:rPr lang="en-CA" dirty="0"/>
              <a:t>Primers</a:t>
            </a:r>
          </a:p>
        </p:txBody>
      </p:sp>
      <p:sp>
        <p:nvSpPr>
          <p:cNvPr id="52" name="Arrow: Down 51">
            <a:extLst>
              <a:ext uri="{FF2B5EF4-FFF2-40B4-BE49-F238E27FC236}">
                <a16:creationId xmlns:a16="http://schemas.microsoft.com/office/drawing/2014/main" id="{CC23A480-FC12-475B-9D65-94D9019D17B3}"/>
              </a:ext>
            </a:extLst>
          </p:cNvPr>
          <p:cNvSpPr/>
          <p:nvPr/>
        </p:nvSpPr>
        <p:spPr>
          <a:xfrm rot="16200000">
            <a:off x="1260910" y="6202756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872E6C4-511D-4734-88CD-5728877AF6FE}"/>
              </a:ext>
            </a:extLst>
          </p:cNvPr>
          <p:cNvSpPr txBox="1"/>
          <p:nvPr/>
        </p:nvSpPr>
        <p:spPr>
          <a:xfrm>
            <a:off x="35745" y="4466616"/>
            <a:ext cx="1160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Order This</a:t>
            </a:r>
          </a:p>
          <a:p>
            <a:pPr algn="ctr"/>
            <a:r>
              <a:rPr lang="en-CA" dirty="0"/>
              <a:t>Insert</a:t>
            </a:r>
          </a:p>
        </p:txBody>
      </p:sp>
      <p:sp>
        <p:nvSpPr>
          <p:cNvPr id="58" name="Arrow: Down 57">
            <a:extLst>
              <a:ext uri="{FF2B5EF4-FFF2-40B4-BE49-F238E27FC236}">
                <a16:creationId xmlns:a16="http://schemas.microsoft.com/office/drawing/2014/main" id="{E9884356-AB3E-4AA7-8A66-3B2E0109C330}"/>
              </a:ext>
            </a:extLst>
          </p:cNvPr>
          <p:cNvSpPr/>
          <p:nvPr/>
        </p:nvSpPr>
        <p:spPr>
          <a:xfrm rot="16200000">
            <a:off x="1237661" y="4597837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041AA05-C932-4CC8-A852-593AAAA0651B}"/>
              </a:ext>
            </a:extLst>
          </p:cNvPr>
          <p:cNvSpPr/>
          <p:nvPr/>
        </p:nvSpPr>
        <p:spPr>
          <a:xfrm>
            <a:off x="3709521" y="1225024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</p:spTree>
    <p:extLst>
      <p:ext uri="{BB962C8B-B14F-4D97-AF65-F5344CB8AC3E}">
        <p14:creationId xmlns:p14="http://schemas.microsoft.com/office/powerpoint/2010/main" val="422772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>
            <a:extLst>
              <a:ext uri="{FF2B5EF4-FFF2-40B4-BE49-F238E27FC236}">
                <a16:creationId xmlns:a16="http://schemas.microsoft.com/office/drawing/2014/main" id="{9C7D9ACE-B34C-41A9-8155-B151B67B9F7C}"/>
              </a:ext>
            </a:extLst>
          </p:cNvPr>
          <p:cNvSpPr txBox="1"/>
          <p:nvPr/>
        </p:nvSpPr>
        <p:spPr>
          <a:xfrm>
            <a:off x="2117233" y="1282709"/>
            <a:ext cx="91402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Depending on difficulty/resources available, </a:t>
            </a:r>
            <a:r>
              <a:rPr lang="en-CA" b="1" u="sng" dirty="0"/>
              <a:t>start seriously considering</a:t>
            </a:r>
            <a:r>
              <a:rPr lang="en-CA" dirty="0"/>
              <a:t> synthesis of insert</a:t>
            </a:r>
          </a:p>
          <a:p>
            <a:pPr marL="285750" indent="-285750">
              <a:buFontTx/>
              <a:buChar char="-"/>
            </a:pPr>
            <a:r>
              <a:rPr lang="en-CA" dirty="0"/>
              <a:t>Lowest 2020 Price (Twist Bioscience) -&gt; 0.07$ / bp</a:t>
            </a:r>
          </a:p>
          <a:p>
            <a:pPr marL="285750" indent="-285750">
              <a:buFontTx/>
              <a:buChar char="-"/>
            </a:pPr>
            <a:r>
              <a:rPr lang="en-CA" dirty="0"/>
              <a:t>1000 bp -&gt; 70$ USD, easy choice for difficult targets </a:t>
            </a:r>
          </a:p>
          <a:p>
            <a:pPr marL="285750" indent="-285750">
              <a:buFontTx/>
              <a:buChar char="-"/>
            </a:pPr>
            <a:r>
              <a:rPr lang="en-CA" dirty="0"/>
              <a:t>How much is an hour of your time worth?</a:t>
            </a:r>
          </a:p>
          <a:p>
            <a:pPr marL="285750" indent="-285750">
              <a:buFontTx/>
              <a:buChar char="-"/>
            </a:pPr>
            <a:endParaRPr lang="en-CA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36BF640-2138-4CBD-94C5-9189528809C0}"/>
              </a:ext>
            </a:extLst>
          </p:cNvPr>
          <p:cNvSpPr txBox="1"/>
          <p:nvPr/>
        </p:nvSpPr>
        <p:spPr>
          <a:xfrm>
            <a:off x="3545806" y="101313"/>
            <a:ext cx="5476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Operation:     Insert genomic DNA into plasmid</a:t>
            </a:r>
          </a:p>
          <a:p>
            <a:r>
              <a:rPr lang="en-CA" sz="2000" b="1" dirty="0"/>
              <a:t>			or</a:t>
            </a:r>
          </a:p>
          <a:p>
            <a:r>
              <a:rPr lang="en-CA" sz="2000" b="1" dirty="0"/>
              <a:t>                      </a:t>
            </a:r>
            <a:r>
              <a:rPr lang="en-CA" sz="2000" b="1" u="sng" dirty="0"/>
              <a:t>Clone gene from mRNA into plasmid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FFF5171B-A8F2-4B2E-96F9-A048609BA417}"/>
              </a:ext>
            </a:extLst>
          </p:cNvPr>
          <p:cNvSpPr/>
          <p:nvPr/>
        </p:nvSpPr>
        <p:spPr>
          <a:xfrm rot="5400000">
            <a:off x="6859330" y="2738128"/>
            <a:ext cx="76147" cy="128778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DBBD28-3C24-4012-A62E-A601FB9F5AFB}"/>
              </a:ext>
            </a:extLst>
          </p:cNvPr>
          <p:cNvSpPr txBox="1"/>
          <p:nvPr/>
        </p:nvSpPr>
        <p:spPr>
          <a:xfrm>
            <a:off x="5480797" y="2903475"/>
            <a:ext cx="2882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Interesting Promoter Region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4F677A1-EDCE-4B2A-989D-9B1BA8C8E2D0}"/>
              </a:ext>
            </a:extLst>
          </p:cNvPr>
          <p:cNvCxnSpPr/>
          <p:nvPr/>
        </p:nvCxnSpPr>
        <p:spPr>
          <a:xfrm flipV="1">
            <a:off x="8874543" y="981783"/>
            <a:ext cx="876300" cy="3693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4A31119-B90B-4E0F-9824-52DA032CE0E1}"/>
              </a:ext>
            </a:extLst>
          </p:cNvPr>
          <p:cNvSpPr txBox="1"/>
          <p:nvPr/>
        </p:nvSpPr>
        <p:spPr>
          <a:xfrm>
            <a:off x="9543575" y="582812"/>
            <a:ext cx="2281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Cost of reagents/labor</a:t>
            </a:r>
          </a:p>
          <a:p>
            <a:pPr algn="ctr"/>
            <a:r>
              <a:rPr lang="en-CA" dirty="0"/>
              <a:t>And failed </a:t>
            </a:r>
            <a:r>
              <a:rPr lang="en-CA" dirty="0" err="1"/>
              <a:t>exps</a:t>
            </a:r>
            <a:r>
              <a:rPr lang="en-CA" dirty="0"/>
              <a:t>?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2489B9A-CDB5-48B3-B3E2-9856E0AE05E5}"/>
              </a:ext>
            </a:extLst>
          </p:cNvPr>
          <p:cNvSpPr txBox="1"/>
          <p:nvPr/>
        </p:nvSpPr>
        <p:spPr>
          <a:xfrm>
            <a:off x="2871442" y="3518809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Genomic DNA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655AAB4-4B89-4D24-AF0D-03FCE07CE49D}"/>
              </a:ext>
            </a:extLst>
          </p:cNvPr>
          <p:cNvCxnSpPr>
            <a:cxnSpLocks/>
          </p:cNvCxnSpPr>
          <p:nvPr/>
        </p:nvCxnSpPr>
        <p:spPr>
          <a:xfrm>
            <a:off x="6253513" y="3714767"/>
            <a:ext cx="1283199" cy="0"/>
          </a:xfrm>
          <a:prstGeom prst="line">
            <a:avLst/>
          </a:prstGeom>
          <a:ln w="5715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8299813-10C1-4E8E-99FC-DDC330B93A8B}"/>
              </a:ext>
            </a:extLst>
          </p:cNvPr>
          <p:cNvCxnSpPr>
            <a:cxnSpLocks/>
          </p:cNvCxnSpPr>
          <p:nvPr/>
        </p:nvCxnSpPr>
        <p:spPr>
          <a:xfrm>
            <a:off x="4409472" y="3714767"/>
            <a:ext cx="1844041" cy="0"/>
          </a:xfrm>
          <a:prstGeom prst="line">
            <a:avLst/>
          </a:prstGeom>
          <a:ln w="5715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CE275D0-94CD-48E1-8197-8E972D43A23F}"/>
              </a:ext>
            </a:extLst>
          </p:cNvPr>
          <p:cNvCxnSpPr>
            <a:cxnSpLocks/>
          </p:cNvCxnSpPr>
          <p:nvPr/>
        </p:nvCxnSpPr>
        <p:spPr>
          <a:xfrm>
            <a:off x="7531949" y="3714767"/>
            <a:ext cx="1844041" cy="0"/>
          </a:xfrm>
          <a:prstGeom prst="line">
            <a:avLst/>
          </a:prstGeom>
          <a:ln w="5715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B928985-A558-403E-B823-E66510847525}"/>
              </a:ext>
            </a:extLst>
          </p:cNvPr>
          <p:cNvGrpSpPr/>
          <p:nvPr/>
        </p:nvGrpSpPr>
        <p:grpSpPr>
          <a:xfrm>
            <a:off x="7298724" y="3769405"/>
            <a:ext cx="457400" cy="165027"/>
            <a:chOff x="7298724" y="3769405"/>
            <a:chExt cx="457400" cy="16502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41908CC-0D4A-450C-9FFB-1388ABA055D4}"/>
                </a:ext>
              </a:extLst>
            </p:cNvPr>
            <p:cNvCxnSpPr>
              <a:cxnSpLocks/>
            </p:cNvCxnSpPr>
            <p:nvPr/>
          </p:nvCxnSpPr>
          <p:spPr>
            <a:xfrm>
              <a:off x="7298724" y="3775690"/>
              <a:ext cx="2332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779A4D2-E99C-44A1-85C1-AC3E4F127200}"/>
                </a:ext>
              </a:extLst>
            </p:cNvPr>
            <p:cNvSpPr/>
            <p:nvPr/>
          </p:nvSpPr>
          <p:spPr>
            <a:xfrm>
              <a:off x="7522900" y="3769405"/>
              <a:ext cx="233224" cy="165027"/>
            </a:xfrm>
            <a:custGeom>
              <a:avLst/>
              <a:gdLst>
                <a:gd name="connsiteX0" fmla="*/ 0 w 158750"/>
                <a:gd name="connsiteY0" fmla="*/ 0 h 114300"/>
                <a:gd name="connsiteX1" fmla="*/ 31750 w 158750"/>
                <a:gd name="connsiteY1" fmla="*/ 63500 h 114300"/>
                <a:gd name="connsiteX2" fmla="*/ 95250 w 158750"/>
                <a:gd name="connsiteY2" fmla="*/ 50800 h 114300"/>
                <a:gd name="connsiteX3" fmla="*/ 158750 w 15875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750" h="114300">
                  <a:moveTo>
                    <a:pt x="0" y="0"/>
                  </a:moveTo>
                  <a:cubicBezTo>
                    <a:pt x="7937" y="27516"/>
                    <a:pt x="15875" y="55033"/>
                    <a:pt x="31750" y="63500"/>
                  </a:cubicBezTo>
                  <a:cubicBezTo>
                    <a:pt x="47625" y="71967"/>
                    <a:pt x="74083" y="42333"/>
                    <a:pt x="95250" y="50800"/>
                  </a:cubicBezTo>
                  <a:cubicBezTo>
                    <a:pt x="116417" y="59267"/>
                    <a:pt x="137583" y="86783"/>
                    <a:pt x="158750" y="114300"/>
                  </a:cubicBezTo>
                </a:path>
              </a:pathLst>
            </a:cu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E907666-B2EB-4E34-8662-8535E7ACDFDD}"/>
                </a:ext>
              </a:extLst>
            </p:cNvPr>
            <p:cNvCxnSpPr>
              <a:cxnSpLocks/>
            </p:cNvCxnSpPr>
            <p:nvPr/>
          </p:nvCxnSpPr>
          <p:spPr>
            <a:xfrm>
              <a:off x="7303486" y="3776548"/>
              <a:ext cx="53499" cy="4445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DFFCBF2-3B3B-47AC-8C52-E448F819393D}"/>
              </a:ext>
            </a:extLst>
          </p:cNvPr>
          <p:cNvGrpSpPr/>
          <p:nvPr/>
        </p:nvGrpSpPr>
        <p:grpSpPr>
          <a:xfrm>
            <a:off x="6027833" y="3551366"/>
            <a:ext cx="458905" cy="108764"/>
            <a:chOff x="6027833" y="3551366"/>
            <a:chExt cx="458905" cy="108764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0F258C1-10B4-4D95-B508-8B867BA65BCF}"/>
                </a:ext>
              </a:extLst>
            </p:cNvPr>
            <p:cNvCxnSpPr>
              <a:cxnSpLocks/>
            </p:cNvCxnSpPr>
            <p:nvPr/>
          </p:nvCxnSpPr>
          <p:spPr>
            <a:xfrm>
              <a:off x="6253513" y="3659009"/>
              <a:ext cx="2332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35C7BF3-6B7B-4B61-B849-E004233F0C18}"/>
                </a:ext>
              </a:extLst>
            </p:cNvPr>
            <p:cNvSpPr/>
            <p:nvPr/>
          </p:nvSpPr>
          <p:spPr>
            <a:xfrm rot="12237203" flipH="1" flipV="1">
              <a:off x="6027833" y="3551366"/>
              <a:ext cx="255203" cy="59521"/>
            </a:xfrm>
            <a:custGeom>
              <a:avLst/>
              <a:gdLst>
                <a:gd name="connsiteX0" fmla="*/ 0 w 158750"/>
                <a:gd name="connsiteY0" fmla="*/ 0 h 114300"/>
                <a:gd name="connsiteX1" fmla="*/ 31750 w 158750"/>
                <a:gd name="connsiteY1" fmla="*/ 63500 h 114300"/>
                <a:gd name="connsiteX2" fmla="*/ 95250 w 158750"/>
                <a:gd name="connsiteY2" fmla="*/ 50800 h 114300"/>
                <a:gd name="connsiteX3" fmla="*/ 158750 w 15875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750" h="114300">
                  <a:moveTo>
                    <a:pt x="0" y="0"/>
                  </a:moveTo>
                  <a:cubicBezTo>
                    <a:pt x="7937" y="27516"/>
                    <a:pt x="15875" y="55033"/>
                    <a:pt x="31750" y="63500"/>
                  </a:cubicBezTo>
                  <a:cubicBezTo>
                    <a:pt x="47625" y="71967"/>
                    <a:pt x="74083" y="42333"/>
                    <a:pt x="95250" y="50800"/>
                  </a:cubicBezTo>
                  <a:cubicBezTo>
                    <a:pt x="116417" y="59267"/>
                    <a:pt x="137583" y="86783"/>
                    <a:pt x="158750" y="114300"/>
                  </a:cubicBez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71478C6-026F-403A-B589-54306CFEE625}"/>
                </a:ext>
              </a:extLst>
            </p:cNvPr>
            <p:cNvCxnSpPr>
              <a:cxnSpLocks/>
            </p:cNvCxnSpPr>
            <p:nvPr/>
          </p:nvCxnSpPr>
          <p:spPr>
            <a:xfrm>
              <a:off x="6428477" y="3615680"/>
              <a:ext cx="53499" cy="4445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C3E0893-AC53-4D42-A341-C42C3DBBB2DA}"/>
              </a:ext>
            </a:extLst>
          </p:cNvPr>
          <p:cNvGrpSpPr/>
          <p:nvPr/>
        </p:nvGrpSpPr>
        <p:grpSpPr>
          <a:xfrm>
            <a:off x="5450589" y="3614363"/>
            <a:ext cx="233225" cy="44450"/>
            <a:chOff x="3338878" y="-254692"/>
            <a:chExt cx="233225" cy="44450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B664430B-8CEC-49D2-AF96-69DE5BCDEC3C}"/>
                </a:ext>
              </a:extLst>
            </p:cNvPr>
            <p:cNvCxnSpPr>
              <a:cxnSpLocks/>
            </p:cNvCxnSpPr>
            <p:nvPr/>
          </p:nvCxnSpPr>
          <p:spPr>
            <a:xfrm>
              <a:off x="3338878" y="-211363"/>
              <a:ext cx="2332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09E32BFC-703E-420E-A80B-FE8209E132CF}"/>
                </a:ext>
              </a:extLst>
            </p:cNvPr>
            <p:cNvCxnSpPr>
              <a:cxnSpLocks/>
            </p:cNvCxnSpPr>
            <p:nvPr/>
          </p:nvCxnSpPr>
          <p:spPr>
            <a:xfrm>
              <a:off x="3513842" y="-254692"/>
              <a:ext cx="53499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C91DC7C-93C8-4CAB-9463-EA28648DB268}"/>
              </a:ext>
            </a:extLst>
          </p:cNvPr>
          <p:cNvGrpSpPr/>
          <p:nvPr/>
        </p:nvGrpSpPr>
        <p:grpSpPr>
          <a:xfrm rot="10800000">
            <a:off x="8080783" y="3769405"/>
            <a:ext cx="233225" cy="44450"/>
            <a:chOff x="3338878" y="-254692"/>
            <a:chExt cx="233225" cy="44450"/>
          </a:xfrm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9E4A73A-746A-4BFA-8859-74D4428AD395}"/>
                </a:ext>
              </a:extLst>
            </p:cNvPr>
            <p:cNvCxnSpPr>
              <a:cxnSpLocks/>
            </p:cNvCxnSpPr>
            <p:nvPr/>
          </p:nvCxnSpPr>
          <p:spPr>
            <a:xfrm>
              <a:off x="3338878" y="-211363"/>
              <a:ext cx="2332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B3625F08-F0AC-4857-9DD5-FCA2563A241F}"/>
                </a:ext>
              </a:extLst>
            </p:cNvPr>
            <p:cNvCxnSpPr>
              <a:cxnSpLocks/>
            </p:cNvCxnSpPr>
            <p:nvPr/>
          </p:nvCxnSpPr>
          <p:spPr>
            <a:xfrm>
              <a:off x="3513842" y="-254692"/>
              <a:ext cx="53499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1C0AAE0F-95EA-4AA2-AF20-60BC9EA470B1}"/>
              </a:ext>
            </a:extLst>
          </p:cNvPr>
          <p:cNvSpPr txBox="1"/>
          <p:nvPr/>
        </p:nvSpPr>
        <p:spPr>
          <a:xfrm>
            <a:off x="123820" y="3548669"/>
            <a:ext cx="42587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/>
              <a:t>Minimum: </a:t>
            </a:r>
            <a:r>
              <a:rPr lang="en-CA" sz="1400" dirty="0"/>
              <a:t>2 primers for insert</a:t>
            </a:r>
          </a:p>
          <a:p>
            <a:r>
              <a:rPr lang="en-CA" sz="1400" dirty="0"/>
              <a:t>                    2 primers for vector</a:t>
            </a:r>
          </a:p>
          <a:p>
            <a:endParaRPr lang="en-CA" sz="1400" dirty="0"/>
          </a:p>
          <a:p>
            <a:r>
              <a:rPr lang="en-CA" sz="1400" b="1" dirty="0"/>
              <a:t>Optional: </a:t>
            </a:r>
            <a:r>
              <a:rPr lang="en-CA" sz="1400" dirty="0"/>
              <a:t>2+ primers to enrich target area (No overlaps)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72A9978-99CB-4035-AB7C-4F96FFF2E682}"/>
              </a:ext>
            </a:extLst>
          </p:cNvPr>
          <p:cNvGrpSpPr/>
          <p:nvPr/>
        </p:nvGrpSpPr>
        <p:grpSpPr>
          <a:xfrm>
            <a:off x="9937883" y="3272807"/>
            <a:ext cx="2051608" cy="2469981"/>
            <a:chOff x="9057279" y="3798338"/>
            <a:chExt cx="2051608" cy="246998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083000B-68AE-4D80-A398-5164DA53D232}"/>
                </a:ext>
              </a:extLst>
            </p:cNvPr>
            <p:cNvSpPr/>
            <p:nvPr/>
          </p:nvSpPr>
          <p:spPr>
            <a:xfrm>
              <a:off x="9057279" y="4170522"/>
              <a:ext cx="2039966" cy="2039966"/>
            </a:xfrm>
            <a:prstGeom prst="ellipse">
              <a:avLst/>
            </a:prstGeom>
            <a:solidFill>
              <a:schemeClr val="bg1"/>
            </a:solidFill>
            <a:ln w="57150" cmpd="dbl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1" name="Arc 40">
              <a:extLst>
                <a:ext uri="{FF2B5EF4-FFF2-40B4-BE49-F238E27FC236}">
                  <a16:creationId xmlns:a16="http://schemas.microsoft.com/office/drawing/2014/main" id="{DD91B6F7-F6B1-4539-8D76-683A24F60F3F}"/>
                </a:ext>
              </a:extLst>
            </p:cNvPr>
            <p:cNvSpPr/>
            <p:nvPr/>
          </p:nvSpPr>
          <p:spPr>
            <a:xfrm rot="20182411">
              <a:off x="9057279" y="4170522"/>
              <a:ext cx="2035889" cy="2035889"/>
            </a:xfrm>
            <a:prstGeom prst="arc">
              <a:avLst>
                <a:gd name="adj1" fmla="val 16200000"/>
                <a:gd name="adj2" fmla="val 17637506"/>
              </a:avLst>
            </a:prstGeom>
            <a:ln w="57150" cmpd="dbl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7" name="Arc 96">
              <a:extLst>
                <a:ext uri="{FF2B5EF4-FFF2-40B4-BE49-F238E27FC236}">
                  <a16:creationId xmlns:a16="http://schemas.microsoft.com/office/drawing/2014/main" id="{A7B3E3C0-91F2-4DD8-8090-183113F142CF}"/>
                </a:ext>
              </a:extLst>
            </p:cNvPr>
            <p:cNvSpPr/>
            <p:nvPr/>
          </p:nvSpPr>
          <p:spPr>
            <a:xfrm>
              <a:off x="9058709" y="4170521"/>
              <a:ext cx="2035889" cy="2035889"/>
            </a:xfrm>
            <a:prstGeom prst="arc">
              <a:avLst>
                <a:gd name="adj1" fmla="val 16200000"/>
                <a:gd name="adj2" fmla="val 17637506"/>
              </a:avLst>
            </a:prstGeom>
            <a:ln w="57150" cmpd="dbl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E3C4963-D0D5-4C01-9757-E762DA64BC2D}"/>
                </a:ext>
              </a:extLst>
            </p:cNvPr>
            <p:cNvSpPr txBox="1"/>
            <p:nvPr/>
          </p:nvSpPr>
          <p:spPr>
            <a:xfrm>
              <a:off x="9606926" y="4669298"/>
              <a:ext cx="95564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b="1" dirty="0"/>
                <a:t>Your</a:t>
              </a:r>
            </a:p>
            <a:p>
              <a:pPr algn="ctr"/>
              <a:r>
                <a:rPr lang="en-CA" b="1" dirty="0"/>
                <a:t>Favorite</a:t>
              </a:r>
            </a:p>
            <a:p>
              <a:pPr algn="ctr"/>
              <a:r>
                <a:rPr lang="en-CA" b="1" dirty="0"/>
                <a:t>Plasmid</a:t>
              </a:r>
            </a:p>
          </p:txBody>
        </p:sp>
        <p:sp>
          <p:nvSpPr>
            <p:cNvPr id="99" name="Arc 98">
              <a:extLst>
                <a:ext uri="{FF2B5EF4-FFF2-40B4-BE49-F238E27FC236}">
                  <a16:creationId xmlns:a16="http://schemas.microsoft.com/office/drawing/2014/main" id="{0929FCF1-01AD-4AE2-9F78-01290C5FAF33}"/>
                </a:ext>
              </a:extLst>
            </p:cNvPr>
            <p:cNvSpPr/>
            <p:nvPr/>
          </p:nvSpPr>
          <p:spPr>
            <a:xfrm rot="20182411">
              <a:off x="9066805" y="4232430"/>
              <a:ext cx="2035889" cy="2035889"/>
            </a:xfrm>
            <a:prstGeom prst="arc">
              <a:avLst>
                <a:gd name="adj1" fmla="val 16271743"/>
                <a:gd name="adj2" fmla="val 17589484"/>
              </a:avLst>
            </a:prstGeom>
            <a:ln w="19050" cmpd="sng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00" name="Arc 99">
              <a:extLst>
                <a:ext uri="{FF2B5EF4-FFF2-40B4-BE49-F238E27FC236}">
                  <a16:creationId xmlns:a16="http://schemas.microsoft.com/office/drawing/2014/main" id="{7BB11AE7-0476-4B62-B913-D5A15C6218EC}"/>
                </a:ext>
              </a:extLst>
            </p:cNvPr>
            <p:cNvSpPr/>
            <p:nvPr/>
          </p:nvSpPr>
          <p:spPr>
            <a:xfrm>
              <a:off x="9072998" y="4113019"/>
              <a:ext cx="2035889" cy="2035889"/>
            </a:xfrm>
            <a:prstGeom prst="arc">
              <a:avLst>
                <a:gd name="adj1" fmla="val 16200000"/>
                <a:gd name="adj2" fmla="val 17637506"/>
              </a:avLst>
            </a:prstGeom>
            <a:ln w="19050" cmpd="sng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B1AB94C-1982-47BD-9F26-159CD064A63E}"/>
                </a:ext>
              </a:extLst>
            </p:cNvPr>
            <p:cNvCxnSpPr>
              <a:cxnSpLocks/>
            </p:cNvCxnSpPr>
            <p:nvPr/>
          </p:nvCxnSpPr>
          <p:spPr>
            <a:xfrm>
              <a:off x="10456069" y="4144860"/>
              <a:ext cx="47625" cy="51321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3A49824-D11A-41C6-AC24-3A470A7A3E5B}"/>
                </a:ext>
              </a:extLst>
            </p:cNvPr>
            <p:cNvCxnSpPr>
              <a:cxnSpLocks/>
            </p:cNvCxnSpPr>
            <p:nvPr/>
          </p:nvCxnSpPr>
          <p:spPr>
            <a:xfrm>
              <a:off x="9696450" y="4304329"/>
              <a:ext cx="54769" cy="25661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1875B7D-4E14-46A4-87F9-D3D9A22906E9}"/>
                </a:ext>
              </a:extLst>
            </p:cNvPr>
            <p:cNvSpPr txBox="1"/>
            <p:nvPr/>
          </p:nvSpPr>
          <p:spPr>
            <a:xfrm>
              <a:off x="10140276" y="3798338"/>
              <a:ext cx="5421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/>
                <a:t>Vector</a:t>
              </a:r>
            </a:p>
            <a:p>
              <a:r>
                <a:rPr lang="en-CA" sz="800" b="1" dirty="0"/>
                <a:t>Forward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6D936C5C-B444-4BFF-8171-DAADD9BBB682}"/>
                </a:ext>
              </a:extLst>
            </p:cNvPr>
            <p:cNvSpPr txBox="1"/>
            <p:nvPr/>
          </p:nvSpPr>
          <p:spPr>
            <a:xfrm>
              <a:off x="9723834" y="4242287"/>
              <a:ext cx="5229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800" b="1" dirty="0"/>
                <a:t>Vector</a:t>
              </a:r>
            </a:p>
            <a:p>
              <a:r>
                <a:rPr lang="en-CA" sz="800" b="1" dirty="0"/>
                <a:t>Reverse</a:t>
              </a:r>
            </a:p>
          </p:txBody>
        </p:sp>
      </p:grp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42962069-315F-4CB0-9A76-FA1B98EDFE9F}"/>
              </a:ext>
            </a:extLst>
          </p:cNvPr>
          <p:cNvCxnSpPr>
            <a:cxnSpLocks/>
          </p:cNvCxnSpPr>
          <p:nvPr/>
        </p:nvCxnSpPr>
        <p:spPr>
          <a:xfrm>
            <a:off x="4462670" y="5461813"/>
            <a:ext cx="526360" cy="0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267A000-3A46-4DBC-9057-53E9277C1147}"/>
              </a:ext>
            </a:extLst>
          </p:cNvPr>
          <p:cNvSpPr txBox="1"/>
          <p:nvPr/>
        </p:nvSpPr>
        <p:spPr>
          <a:xfrm>
            <a:off x="8289706" y="5369676"/>
            <a:ext cx="125386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AAAAAAAAAAAAAAAAAAAAAAA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3CB1037-6AEE-4A51-83F6-977725407FD4}"/>
              </a:ext>
            </a:extLst>
          </p:cNvPr>
          <p:cNvCxnSpPr>
            <a:cxnSpLocks/>
          </p:cNvCxnSpPr>
          <p:nvPr/>
        </p:nvCxnSpPr>
        <p:spPr>
          <a:xfrm>
            <a:off x="4979309" y="5461813"/>
            <a:ext cx="2857696" cy="0"/>
          </a:xfrm>
          <a:prstGeom prst="line">
            <a:avLst/>
          </a:prstGeom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04143ED1-6181-4F7E-890C-8F548EED27E4}"/>
              </a:ext>
            </a:extLst>
          </p:cNvPr>
          <p:cNvSpPr txBox="1"/>
          <p:nvPr/>
        </p:nvSpPr>
        <p:spPr>
          <a:xfrm>
            <a:off x="4492573" y="5033158"/>
            <a:ext cx="4395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b="1" dirty="0"/>
              <a:t>5’UTR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A63CF2D1-5586-454A-AC69-A0C3CBF88D9B}"/>
              </a:ext>
            </a:extLst>
          </p:cNvPr>
          <p:cNvCxnSpPr>
            <a:cxnSpLocks/>
          </p:cNvCxnSpPr>
          <p:nvPr/>
        </p:nvCxnSpPr>
        <p:spPr>
          <a:xfrm>
            <a:off x="7839674" y="5461813"/>
            <a:ext cx="526360" cy="0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3A95F870-A69B-4C97-8C07-6AA9289FA32E}"/>
              </a:ext>
            </a:extLst>
          </p:cNvPr>
          <p:cNvSpPr txBox="1"/>
          <p:nvPr/>
        </p:nvSpPr>
        <p:spPr>
          <a:xfrm>
            <a:off x="7869577" y="5033158"/>
            <a:ext cx="4395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b="1" dirty="0"/>
              <a:t>3’UTR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71BEDF6-C6C5-446D-8A56-3906B3A7B091}"/>
              </a:ext>
            </a:extLst>
          </p:cNvPr>
          <p:cNvSpPr txBox="1"/>
          <p:nvPr/>
        </p:nvSpPr>
        <p:spPr>
          <a:xfrm>
            <a:off x="6183331" y="4679505"/>
            <a:ext cx="534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/>
              <a:t>ORF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499ED0B-571F-4EAD-B632-F1388258D1F8}"/>
              </a:ext>
            </a:extLst>
          </p:cNvPr>
          <p:cNvSpPr txBox="1"/>
          <p:nvPr/>
        </p:nvSpPr>
        <p:spPr>
          <a:xfrm>
            <a:off x="3249735" y="5291409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mRNA</a:t>
            </a: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6F071AC9-7534-4DE9-A922-3D758E76B8DA}"/>
              </a:ext>
            </a:extLst>
          </p:cNvPr>
          <p:cNvGrpSpPr/>
          <p:nvPr/>
        </p:nvGrpSpPr>
        <p:grpSpPr>
          <a:xfrm>
            <a:off x="4462670" y="5376844"/>
            <a:ext cx="233225" cy="44450"/>
            <a:chOff x="3338878" y="-254692"/>
            <a:chExt cx="233225" cy="44450"/>
          </a:xfrm>
        </p:grpSpPr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DBF4C13D-1A0C-4BA4-A929-7076B553184A}"/>
                </a:ext>
              </a:extLst>
            </p:cNvPr>
            <p:cNvCxnSpPr>
              <a:cxnSpLocks/>
            </p:cNvCxnSpPr>
            <p:nvPr/>
          </p:nvCxnSpPr>
          <p:spPr>
            <a:xfrm>
              <a:off x="3338878" y="-211363"/>
              <a:ext cx="2332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1350E48D-5620-46E3-84F8-03940B507CCD}"/>
                </a:ext>
              </a:extLst>
            </p:cNvPr>
            <p:cNvCxnSpPr>
              <a:cxnSpLocks/>
            </p:cNvCxnSpPr>
            <p:nvPr/>
          </p:nvCxnSpPr>
          <p:spPr>
            <a:xfrm>
              <a:off x="3513842" y="-254692"/>
              <a:ext cx="53499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A6754E69-1D42-46FF-93B3-59610C022154}"/>
              </a:ext>
            </a:extLst>
          </p:cNvPr>
          <p:cNvGrpSpPr/>
          <p:nvPr/>
        </p:nvGrpSpPr>
        <p:grpSpPr>
          <a:xfrm rot="10800000">
            <a:off x="8005672" y="5516691"/>
            <a:ext cx="233225" cy="44450"/>
            <a:chOff x="3338878" y="-254692"/>
            <a:chExt cx="233225" cy="44450"/>
          </a:xfrm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01AD40D8-AAA4-49F7-98A4-DFB8E94503E3}"/>
                </a:ext>
              </a:extLst>
            </p:cNvPr>
            <p:cNvCxnSpPr>
              <a:cxnSpLocks/>
            </p:cNvCxnSpPr>
            <p:nvPr/>
          </p:nvCxnSpPr>
          <p:spPr>
            <a:xfrm>
              <a:off x="3338878" y="-211363"/>
              <a:ext cx="2332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77C1FD5E-AA32-4818-9DFC-68769C038B9D}"/>
                </a:ext>
              </a:extLst>
            </p:cNvPr>
            <p:cNvCxnSpPr>
              <a:cxnSpLocks/>
            </p:cNvCxnSpPr>
            <p:nvPr/>
          </p:nvCxnSpPr>
          <p:spPr>
            <a:xfrm>
              <a:off x="3513842" y="-254692"/>
              <a:ext cx="53499" cy="444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>
            <a:extLst>
              <a:ext uri="{FF2B5EF4-FFF2-40B4-BE49-F238E27FC236}">
                <a16:creationId xmlns:a16="http://schemas.microsoft.com/office/drawing/2014/main" id="{3CEAB807-9ED9-4F5B-B976-6901DC9EED5A}"/>
              </a:ext>
            </a:extLst>
          </p:cNvPr>
          <p:cNvSpPr txBox="1"/>
          <p:nvPr/>
        </p:nvSpPr>
        <p:spPr>
          <a:xfrm>
            <a:off x="8493789" y="5586216"/>
            <a:ext cx="8531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b="1" dirty="0"/>
              <a:t>Oligo d(T)23 VN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EDB2002-13EA-4707-A22F-A406898648DC}"/>
              </a:ext>
            </a:extLst>
          </p:cNvPr>
          <p:cNvSpPr/>
          <p:nvPr/>
        </p:nvSpPr>
        <p:spPr>
          <a:xfrm>
            <a:off x="8201121" y="5466713"/>
            <a:ext cx="134684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NVTTTTTTTTTTTTTTTTTTTTTTT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BB24521A-63FB-4DB7-A385-161027C94B0A}"/>
              </a:ext>
            </a:extLst>
          </p:cNvPr>
          <p:cNvGrpSpPr/>
          <p:nvPr/>
        </p:nvGrpSpPr>
        <p:grpSpPr>
          <a:xfrm>
            <a:off x="4749856" y="5297297"/>
            <a:ext cx="458905" cy="108764"/>
            <a:chOff x="6027833" y="3551366"/>
            <a:chExt cx="458905" cy="108764"/>
          </a:xfrm>
        </p:grpSpPr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987A2490-2839-4A10-A067-909DD478C2CE}"/>
                </a:ext>
              </a:extLst>
            </p:cNvPr>
            <p:cNvCxnSpPr>
              <a:cxnSpLocks/>
            </p:cNvCxnSpPr>
            <p:nvPr/>
          </p:nvCxnSpPr>
          <p:spPr>
            <a:xfrm>
              <a:off x="6253513" y="3659009"/>
              <a:ext cx="2332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76555F2E-B652-4DD6-8786-F8718A68C5A7}"/>
                </a:ext>
              </a:extLst>
            </p:cNvPr>
            <p:cNvSpPr/>
            <p:nvPr/>
          </p:nvSpPr>
          <p:spPr>
            <a:xfrm rot="12237203" flipH="1" flipV="1">
              <a:off x="6027833" y="3551366"/>
              <a:ext cx="255203" cy="59521"/>
            </a:xfrm>
            <a:custGeom>
              <a:avLst/>
              <a:gdLst>
                <a:gd name="connsiteX0" fmla="*/ 0 w 158750"/>
                <a:gd name="connsiteY0" fmla="*/ 0 h 114300"/>
                <a:gd name="connsiteX1" fmla="*/ 31750 w 158750"/>
                <a:gd name="connsiteY1" fmla="*/ 63500 h 114300"/>
                <a:gd name="connsiteX2" fmla="*/ 95250 w 158750"/>
                <a:gd name="connsiteY2" fmla="*/ 50800 h 114300"/>
                <a:gd name="connsiteX3" fmla="*/ 158750 w 15875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750" h="114300">
                  <a:moveTo>
                    <a:pt x="0" y="0"/>
                  </a:moveTo>
                  <a:cubicBezTo>
                    <a:pt x="7937" y="27516"/>
                    <a:pt x="15875" y="55033"/>
                    <a:pt x="31750" y="63500"/>
                  </a:cubicBezTo>
                  <a:cubicBezTo>
                    <a:pt x="47625" y="71967"/>
                    <a:pt x="74083" y="42333"/>
                    <a:pt x="95250" y="50800"/>
                  </a:cubicBezTo>
                  <a:cubicBezTo>
                    <a:pt x="116417" y="59267"/>
                    <a:pt x="137583" y="86783"/>
                    <a:pt x="158750" y="114300"/>
                  </a:cubicBez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8DE133C8-63C9-4CF0-A254-ACC2197C90D5}"/>
                </a:ext>
              </a:extLst>
            </p:cNvPr>
            <p:cNvCxnSpPr>
              <a:cxnSpLocks/>
            </p:cNvCxnSpPr>
            <p:nvPr/>
          </p:nvCxnSpPr>
          <p:spPr>
            <a:xfrm>
              <a:off x="6428477" y="3615680"/>
              <a:ext cx="53499" cy="4445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1785F3F9-0A7D-4208-894F-6DB1B3E3EC11}"/>
              </a:ext>
            </a:extLst>
          </p:cNvPr>
          <p:cNvGrpSpPr/>
          <p:nvPr/>
        </p:nvGrpSpPr>
        <p:grpSpPr>
          <a:xfrm>
            <a:off x="7619700" y="5512913"/>
            <a:ext cx="457400" cy="165027"/>
            <a:chOff x="7298724" y="3769405"/>
            <a:chExt cx="457400" cy="165027"/>
          </a:xfrm>
        </p:grpSpPr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E08835D-F2A0-404C-93FC-790C13EE78D3}"/>
                </a:ext>
              </a:extLst>
            </p:cNvPr>
            <p:cNvCxnSpPr>
              <a:cxnSpLocks/>
            </p:cNvCxnSpPr>
            <p:nvPr/>
          </p:nvCxnSpPr>
          <p:spPr>
            <a:xfrm>
              <a:off x="7298724" y="3775690"/>
              <a:ext cx="2332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70952811-B448-49AB-A2C1-85D9BE3A456E}"/>
                </a:ext>
              </a:extLst>
            </p:cNvPr>
            <p:cNvSpPr/>
            <p:nvPr/>
          </p:nvSpPr>
          <p:spPr>
            <a:xfrm>
              <a:off x="7522900" y="3769405"/>
              <a:ext cx="233224" cy="165027"/>
            </a:xfrm>
            <a:custGeom>
              <a:avLst/>
              <a:gdLst>
                <a:gd name="connsiteX0" fmla="*/ 0 w 158750"/>
                <a:gd name="connsiteY0" fmla="*/ 0 h 114300"/>
                <a:gd name="connsiteX1" fmla="*/ 31750 w 158750"/>
                <a:gd name="connsiteY1" fmla="*/ 63500 h 114300"/>
                <a:gd name="connsiteX2" fmla="*/ 95250 w 158750"/>
                <a:gd name="connsiteY2" fmla="*/ 50800 h 114300"/>
                <a:gd name="connsiteX3" fmla="*/ 158750 w 15875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750" h="114300">
                  <a:moveTo>
                    <a:pt x="0" y="0"/>
                  </a:moveTo>
                  <a:cubicBezTo>
                    <a:pt x="7937" y="27516"/>
                    <a:pt x="15875" y="55033"/>
                    <a:pt x="31750" y="63500"/>
                  </a:cubicBezTo>
                  <a:cubicBezTo>
                    <a:pt x="47625" y="71967"/>
                    <a:pt x="74083" y="42333"/>
                    <a:pt x="95250" y="50800"/>
                  </a:cubicBezTo>
                  <a:cubicBezTo>
                    <a:pt x="116417" y="59267"/>
                    <a:pt x="137583" y="86783"/>
                    <a:pt x="158750" y="114300"/>
                  </a:cubicBezTo>
                </a:path>
              </a:pathLst>
            </a:cu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2A310182-51D0-4BB7-BE7E-CB3E04B58E28}"/>
                </a:ext>
              </a:extLst>
            </p:cNvPr>
            <p:cNvCxnSpPr>
              <a:cxnSpLocks/>
            </p:cNvCxnSpPr>
            <p:nvPr/>
          </p:nvCxnSpPr>
          <p:spPr>
            <a:xfrm>
              <a:off x="7303486" y="3776548"/>
              <a:ext cx="53499" cy="4445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" name="TextBox 163">
            <a:extLst>
              <a:ext uri="{FF2B5EF4-FFF2-40B4-BE49-F238E27FC236}">
                <a16:creationId xmlns:a16="http://schemas.microsoft.com/office/drawing/2014/main" id="{BD4B616E-39DF-4F43-BB48-4E1BCDDF1F2A}"/>
              </a:ext>
            </a:extLst>
          </p:cNvPr>
          <p:cNvSpPr txBox="1"/>
          <p:nvPr/>
        </p:nvSpPr>
        <p:spPr>
          <a:xfrm>
            <a:off x="148186" y="5248054"/>
            <a:ext cx="42587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/>
              <a:t>Minimum:  </a:t>
            </a:r>
            <a:r>
              <a:rPr lang="en-CA" sz="1400" dirty="0"/>
              <a:t>d(T)23 VN oligo for RT</a:t>
            </a:r>
          </a:p>
          <a:p>
            <a:r>
              <a:rPr lang="en-CA" sz="1400" dirty="0"/>
              <a:t>                    2 primers for insert</a:t>
            </a:r>
          </a:p>
          <a:p>
            <a:r>
              <a:rPr lang="en-CA" sz="1400" dirty="0"/>
              <a:t>                    2 primers for vector</a:t>
            </a:r>
          </a:p>
          <a:p>
            <a:endParaRPr lang="en-CA" sz="1400" dirty="0"/>
          </a:p>
          <a:p>
            <a:r>
              <a:rPr lang="en-CA" sz="1400" b="1" dirty="0"/>
              <a:t>Optional: </a:t>
            </a:r>
            <a:r>
              <a:rPr lang="en-CA" sz="1400" dirty="0"/>
              <a:t>2+ primers to enrich target area (No overlaps)</a:t>
            </a:r>
          </a:p>
          <a:p>
            <a:endParaRPr lang="en-CA" sz="1400" dirty="0"/>
          </a:p>
        </p:txBody>
      </p:sp>
      <p:sp>
        <p:nvSpPr>
          <p:cNvPr id="165" name="Left Brace 164">
            <a:extLst>
              <a:ext uri="{FF2B5EF4-FFF2-40B4-BE49-F238E27FC236}">
                <a16:creationId xmlns:a16="http://schemas.microsoft.com/office/drawing/2014/main" id="{6ECD5586-8DBB-4A4A-81C4-0BA5FB24E834}"/>
              </a:ext>
            </a:extLst>
          </p:cNvPr>
          <p:cNvSpPr/>
          <p:nvPr/>
        </p:nvSpPr>
        <p:spPr>
          <a:xfrm rot="5400000">
            <a:off x="6387866" y="3718001"/>
            <a:ext cx="67426" cy="2830852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3032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3061460" y="166640"/>
            <a:ext cx="7042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What are the general operations we want to do when cloning?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A613F4-DE13-4188-8876-14226CAFB5AD}"/>
              </a:ext>
            </a:extLst>
          </p:cNvPr>
          <p:cNvSpPr/>
          <p:nvPr/>
        </p:nvSpPr>
        <p:spPr>
          <a:xfrm>
            <a:off x="537522" y="5254175"/>
            <a:ext cx="11546374" cy="1550877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71F4B8-105B-4333-84D8-B5EB8F875830}"/>
              </a:ext>
            </a:extLst>
          </p:cNvPr>
          <p:cNvSpPr txBox="1"/>
          <p:nvPr/>
        </p:nvSpPr>
        <p:spPr>
          <a:xfrm>
            <a:off x="2603085" y="2022260"/>
            <a:ext cx="698583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Make a point mutation/substitution (A few bp within ~50bp window)</a:t>
            </a:r>
          </a:p>
          <a:p>
            <a:pPr marL="285750" indent="-285750">
              <a:buFontTx/>
              <a:buChar char="-"/>
            </a:pPr>
            <a:r>
              <a:rPr lang="en-CA" dirty="0"/>
              <a:t>Make a deletion (Any size)</a:t>
            </a:r>
          </a:p>
          <a:p>
            <a:pPr marL="285750" indent="-285750">
              <a:buFontTx/>
              <a:buChar char="-"/>
            </a:pPr>
            <a:r>
              <a:rPr lang="en-CA" dirty="0"/>
              <a:t>Make a small insertion (Less than ~50bp)</a:t>
            </a:r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r>
              <a:rPr lang="en-CA" dirty="0"/>
              <a:t>Transfer DNA from plasmid -&gt; plasmid (“sub-cloning”)</a:t>
            </a:r>
          </a:p>
          <a:p>
            <a:pPr marL="285750" indent="-285750">
              <a:buFontTx/>
              <a:buChar char="-"/>
            </a:pPr>
            <a:r>
              <a:rPr lang="en-CA" dirty="0"/>
              <a:t>Insert synthesized DNA into plasmid</a:t>
            </a:r>
          </a:p>
          <a:p>
            <a:pPr marL="285750" indent="-285750">
              <a:buFontTx/>
              <a:buChar char="-"/>
            </a:pPr>
            <a:r>
              <a:rPr lang="en-CA" dirty="0"/>
              <a:t>Insert genomic DNA into plasmid</a:t>
            </a:r>
          </a:p>
          <a:p>
            <a:pPr marL="285750" indent="-285750">
              <a:buFontTx/>
              <a:buChar char="-"/>
            </a:pPr>
            <a:r>
              <a:rPr lang="en-CA" dirty="0"/>
              <a:t>Clone gene from mRNA into plasmid</a:t>
            </a:r>
          </a:p>
          <a:p>
            <a:pPr marL="285750" indent="-285750">
              <a:buFontTx/>
              <a:buChar char="-"/>
            </a:pPr>
            <a:endParaRPr lang="en-CA" dirty="0"/>
          </a:p>
          <a:p>
            <a:endParaRPr lang="en-CA" dirty="0"/>
          </a:p>
          <a:p>
            <a:pPr marL="285750" indent="-285750">
              <a:buFontTx/>
              <a:buChar char="-"/>
            </a:pPr>
            <a:r>
              <a:rPr lang="en-CA" dirty="0"/>
              <a:t>Multi-fragment assemblies</a:t>
            </a:r>
          </a:p>
          <a:p>
            <a:pPr marL="285750" indent="-285750">
              <a:buFontTx/>
              <a:buChar char="-"/>
            </a:pPr>
            <a:r>
              <a:rPr lang="en-CA" dirty="0"/>
              <a:t>Make a substitution (Alternative)</a:t>
            </a:r>
          </a:p>
          <a:p>
            <a:pPr marL="285750" indent="-285750">
              <a:buFontTx/>
              <a:buChar char="-"/>
            </a:pPr>
            <a:r>
              <a:rPr lang="en-CA" dirty="0"/>
              <a:t>Make a deletion (Alternative)</a:t>
            </a:r>
          </a:p>
          <a:p>
            <a:pPr marL="285750" indent="-285750">
              <a:buFontTx/>
              <a:buChar char="-"/>
            </a:pPr>
            <a:r>
              <a:rPr lang="en-CA" dirty="0"/>
              <a:t>Make a small insertion (Alternative)</a:t>
            </a:r>
          </a:p>
          <a:p>
            <a:pPr marL="285750" indent="-285750">
              <a:buFontTx/>
              <a:buChar char="-"/>
            </a:pPr>
            <a:endParaRPr lang="en-CA" dirty="0"/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DCBCB789-B70C-4A7C-A472-E6F20FF62621}"/>
              </a:ext>
            </a:extLst>
          </p:cNvPr>
          <p:cNvSpPr/>
          <p:nvPr/>
        </p:nvSpPr>
        <p:spPr>
          <a:xfrm>
            <a:off x="2427625" y="3229945"/>
            <a:ext cx="154039" cy="181062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870A84-954F-4033-A7FD-CFF0E5A8CD5D}"/>
              </a:ext>
            </a:extLst>
          </p:cNvPr>
          <p:cNvSpPr txBox="1"/>
          <p:nvPr/>
        </p:nvSpPr>
        <p:spPr>
          <a:xfrm>
            <a:off x="934265" y="3673593"/>
            <a:ext cx="1482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1 Vector</a:t>
            </a:r>
          </a:p>
          <a:p>
            <a:pPr algn="ctr"/>
            <a:r>
              <a:rPr lang="en-CA" dirty="0"/>
              <a:t>1 Insert</a:t>
            </a:r>
          </a:p>
          <a:p>
            <a:pPr algn="ctr"/>
            <a:r>
              <a:rPr lang="en-CA" dirty="0"/>
              <a:t>(2 Fragments)</a:t>
            </a:r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12C65774-E47E-456B-BBFE-C5A497A60CDB}"/>
              </a:ext>
            </a:extLst>
          </p:cNvPr>
          <p:cNvSpPr/>
          <p:nvPr/>
        </p:nvSpPr>
        <p:spPr>
          <a:xfrm>
            <a:off x="2394170" y="5812976"/>
            <a:ext cx="172371" cy="23670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F418259-F912-4246-A4C5-A02E81A90747}"/>
              </a:ext>
            </a:extLst>
          </p:cNvPr>
          <p:cNvSpPr txBox="1"/>
          <p:nvPr/>
        </p:nvSpPr>
        <p:spPr>
          <a:xfrm>
            <a:off x="785438" y="5469662"/>
            <a:ext cx="1562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1 Vector</a:t>
            </a:r>
          </a:p>
          <a:p>
            <a:pPr algn="ctr"/>
            <a:r>
              <a:rPr lang="en-CA" dirty="0"/>
              <a:t>&gt;1 Insert</a:t>
            </a:r>
          </a:p>
          <a:p>
            <a:pPr algn="ctr"/>
            <a:r>
              <a:rPr lang="en-CA" dirty="0"/>
              <a:t>(&gt;2 fragments)</a:t>
            </a:r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DAB5FA4A-47E5-434B-BAE2-CDCBADE4FC41}"/>
              </a:ext>
            </a:extLst>
          </p:cNvPr>
          <p:cNvSpPr/>
          <p:nvPr/>
        </p:nvSpPr>
        <p:spPr>
          <a:xfrm>
            <a:off x="2399643" y="2137547"/>
            <a:ext cx="160599" cy="69932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A95B06A-0965-4DF4-9B32-E7624C49379A}"/>
              </a:ext>
            </a:extLst>
          </p:cNvPr>
          <p:cNvSpPr txBox="1"/>
          <p:nvPr/>
        </p:nvSpPr>
        <p:spPr>
          <a:xfrm>
            <a:off x="829966" y="2302543"/>
            <a:ext cx="1597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1 Fragment</a:t>
            </a: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ABD7498E-7B4A-464A-838B-C6CC24B615B9}"/>
              </a:ext>
            </a:extLst>
          </p:cNvPr>
          <p:cNvSpPr/>
          <p:nvPr/>
        </p:nvSpPr>
        <p:spPr>
          <a:xfrm rot="10800000">
            <a:off x="9588915" y="2165534"/>
            <a:ext cx="160599" cy="69932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F8C107E-D8E5-4FF9-894A-78E90E6D4342}"/>
              </a:ext>
            </a:extLst>
          </p:cNvPr>
          <p:cNvSpPr txBox="1"/>
          <p:nvPr/>
        </p:nvSpPr>
        <p:spPr>
          <a:xfrm>
            <a:off x="9981556" y="2218528"/>
            <a:ext cx="1597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KLD</a:t>
            </a:r>
          </a:p>
          <a:p>
            <a:pPr algn="ctr"/>
            <a:r>
              <a:rPr lang="en-CA" dirty="0"/>
              <a:t>Mutagenesis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1AA89AE-7C21-41FD-9093-936F5CAD96AA}"/>
              </a:ext>
            </a:extLst>
          </p:cNvPr>
          <p:cNvSpPr txBox="1"/>
          <p:nvPr/>
        </p:nvSpPr>
        <p:spPr>
          <a:xfrm>
            <a:off x="9764375" y="3673593"/>
            <a:ext cx="2319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TEDA assembly</a:t>
            </a:r>
          </a:p>
          <a:p>
            <a:pPr algn="ctr"/>
            <a:r>
              <a:rPr lang="en-CA" dirty="0"/>
              <a:t>Gibson assembly</a:t>
            </a:r>
          </a:p>
          <a:p>
            <a:pPr algn="ctr"/>
            <a:r>
              <a:rPr lang="en-CA" dirty="0" err="1"/>
              <a:t>Hifi</a:t>
            </a:r>
            <a:r>
              <a:rPr lang="en-CA" dirty="0"/>
              <a:t> assembly</a:t>
            </a:r>
          </a:p>
          <a:p>
            <a:pPr algn="ctr"/>
            <a:r>
              <a:rPr lang="en-CA" dirty="0"/>
              <a:t>Golden Gate assembly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4A40026-1907-4BB7-BF42-A7DA4760CA21}"/>
              </a:ext>
            </a:extLst>
          </p:cNvPr>
          <p:cNvSpPr txBox="1"/>
          <p:nvPr/>
        </p:nvSpPr>
        <p:spPr>
          <a:xfrm>
            <a:off x="5281394" y="1439324"/>
            <a:ext cx="1150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u="sng" dirty="0"/>
              <a:t>Operation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5A2198B-42D8-470D-A675-9C2B6904A131}"/>
              </a:ext>
            </a:extLst>
          </p:cNvPr>
          <p:cNvSpPr txBox="1"/>
          <p:nvPr/>
        </p:nvSpPr>
        <p:spPr>
          <a:xfrm>
            <a:off x="1066288" y="1300825"/>
            <a:ext cx="1218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u="sng" dirty="0"/>
              <a:t>Number of</a:t>
            </a:r>
          </a:p>
          <a:p>
            <a:pPr algn="ctr"/>
            <a:r>
              <a:rPr lang="en-CA" b="1" u="sng" dirty="0"/>
              <a:t>Fragments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2E60D14-4D7B-4510-95EC-5ABCB926EF0B}"/>
              </a:ext>
            </a:extLst>
          </p:cNvPr>
          <p:cNvSpPr txBox="1"/>
          <p:nvPr/>
        </p:nvSpPr>
        <p:spPr>
          <a:xfrm>
            <a:off x="10202478" y="1497724"/>
            <a:ext cx="1155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u="sng" dirty="0"/>
              <a:t>Technique</a:t>
            </a:r>
          </a:p>
        </p:txBody>
      </p:sp>
      <p:sp>
        <p:nvSpPr>
          <p:cNvPr id="45" name="Left Brace 44">
            <a:extLst>
              <a:ext uri="{FF2B5EF4-FFF2-40B4-BE49-F238E27FC236}">
                <a16:creationId xmlns:a16="http://schemas.microsoft.com/office/drawing/2014/main" id="{4465D3B4-D0FB-4BF4-A4F5-98F2ED4BE2B1}"/>
              </a:ext>
            </a:extLst>
          </p:cNvPr>
          <p:cNvSpPr/>
          <p:nvPr/>
        </p:nvSpPr>
        <p:spPr>
          <a:xfrm rot="10800000">
            <a:off x="9588915" y="3326837"/>
            <a:ext cx="154039" cy="181062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Left Brace 45">
            <a:extLst>
              <a:ext uri="{FF2B5EF4-FFF2-40B4-BE49-F238E27FC236}">
                <a16:creationId xmlns:a16="http://schemas.microsoft.com/office/drawing/2014/main" id="{6A22209C-F795-476C-B58C-EC68D9955F00}"/>
              </a:ext>
            </a:extLst>
          </p:cNvPr>
          <p:cNvSpPr/>
          <p:nvPr/>
        </p:nvSpPr>
        <p:spPr>
          <a:xfrm rot="10800000">
            <a:off x="9579749" y="5936800"/>
            <a:ext cx="172371" cy="23670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09A6E9F-E48B-4139-B779-00580AE5A905}"/>
              </a:ext>
            </a:extLst>
          </p:cNvPr>
          <p:cNvSpPr txBox="1"/>
          <p:nvPr/>
        </p:nvSpPr>
        <p:spPr>
          <a:xfrm>
            <a:off x="9625459" y="5454987"/>
            <a:ext cx="2319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TEDA assembly</a:t>
            </a:r>
          </a:p>
          <a:p>
            <a:pPr algn="ctr"/>
            <a:r>
              <a:rPr lang="en-CA" dirty="0"/>
              <a:t>Gibson assembly</a:t>
            </a:r>
          </a:p>
          <a:p>
            <a:pPr algn="ctr"/>
            <a:r>
              <a:rPr lang="en-CA" dirty="0" err="1"/>
              <a:t>Hifi</a:t>
            </a:r>
            <a:r>
              <a:rPr lang="en-CA" dirty="0"/>
              <a:t> assembly</a:t>
            </a:r>
          </a:p>
          <a:p>
            <a:pPr algn="ctr"/>
            <a:r>
              <a:rPr lang="en-CA" dirty="0"/>
              <a:t>Golden Gate assembly</a:t>
            </a:r>
          </a:p>
        </p:txBody>
      </p:sp>
    </p:spTree>
    <p:extLst>
      <p:ext uri="{BB962C8B-B14F-4D97-AF65-F5344CB8AC3E}">
        <p14:creationId xmlns:p14="http://schemas.microsoft.com/office/powerpoint/2010/main" val="2126870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>
            <a:extLst>
              <a:ext uri="{FF2B5EF4-FFF2-40B4-BE49-F238E27FC236}">
                <a16:creationId xmlns:a16="http://schemas.microsoft.com/office/drawing/2014/main" id="{9C7D9ACE-B34C-41A9-8155-B151B67B9F7C}"/>
              </a:ext>
            </a:extLst>
          </p:cNvPr>
          <p:cNvSpPr txBox="1"/>
          <p:nvPr/>
        </p:nvSpPr>
        <p:spPr>
          <a:xfrm>
            <a:off x="1494653" y="482407"/>
            <a:ext cx="9671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Need to swap ORFS/promoters/signal sequences at the same time? New combinations?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36BF640-2138-4CBD-94C5-9189528809C0}"/>
              </a:ext>
            </a:extLst>
          </p:cNvPr>
          <p:cNvSpPr txBox="1"/>
          <p:nvPr/>
        </p:nvSpPr>
        <p:spPr>
          <a:xfrm>
            <a:off x="3814997" y="55986"/>
            <a:ext cx="4710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u="sng" dirty="0"/>
              <a:t>Operation:       Multi-fragment assembly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3BB4D62-ED6E-4095-972B-ECCD73F97852}"/>
              </a:ext>
            </a:extLst>
          </p:cNvPr>
          <p:cNvSpPr txBox="1"/>
          <p:nvPr/>
        </p:nvSpPr>
        <p:spPr>
          <a:xfrm>
            <a:off x="327311" y="2319815"/>
            <a:ext cx="44475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CA" sz="1600" dirty="0"/>
              <a:t>Make an </a:t>
            </a:r>
            <a:r>
              <a:rPr lang="en-CA" sz="1600" i="1" dirty="0"/>
              <a:t>in silico</a:t>
            </a:r>
            <a:r>
              <a:rPr lang="en-CA" sz="1600" dirty="0"/>
              <a:t> mock-up of whole plasmid</a:t>
            </a:r>
          </a:p>
          <a:p>
            <a:pPr marL="342900" indent="-342900">
              <a:buAutoNum type="arabicParenR"/>
            </a:pPr>
            <a:r>
              <a:rPr lang="en-CA" sz="1600" dirty="0"/>
              <a:t>Choose as equally sized fragments as possible</a:t>
            </a:r>
          </a:p>
          <a:p>
            <a:pPr marL="342900" indent="-342900">
              <a:buAutoNum type="arabicParenR"/>
            </a:pPr>
            <a:r>
              <a:rPr lang="en-CA" sz="1600" dirty="0"/>
              <a:t>Pick overlaps (20-40bp), design primers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C4B246D-4FF3-4510-B8C6-6CDFF0865A44}"/>
              </a:ext>
            </a:extLst>
          </p:cNvPr>
          <p:cNvSpPr/>
          <p:nvPr/>
        </p:nvSpPr>
        <p:spPr>
          <a:xfrm>
            <a:off x="7221906" y="1945080"/>
            <a:ext cx="3175115" cy="3175115"/>
          </a:xfrm>
          <a:prstGeom prst="ellipse">
            <a:avLst/>
          </a:prstGeom>
          <a:solidFill>
            <a:schemeClr val="bg1"/>
          </a:solidFill>
          <a:ln w="57150" cmpd="dbl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3" name="Arc 82">
            <a:extLst>
              <a:ext uri="{FF2B5EF4-FFF2-40B4-BE49-F238E27FC236}">
                <a16:creationId xmlns:a16="http://schemas.microsoft.com/office/drawing/2014/main" id="{7A44212A-1E6E-40BE-9EA2-AEF3F102709F}"/>
              </a:ext>
            </a:extLst>
          </p:cNvPr>
          <p:cNvSpPr/>
          <p:nvPr/>
        </p:nvSpPr>
        <p:spPr>
          <a:xfrm rot="20772699">
            <a:off x="7221906" y="1945080"/>
            <a:ext cx="3168769" cy="3168769"/>
          </a:xfrm>
          <a:prstGeom prst="arc">
            <a:avLst>
              <a:gd name="adj1" fmla="val 16200000"/>
              <a:gd name="adj2" fmla="val 17637506"/>
            </a:avLst>
          </a:prstGeom>
          <a:ln w="5715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4" name="Arc 83">
            <a:extLst>
              <a:ext uri="{FF2B5EF4-FFF2-40B4-BE49-F238E27FC236}">
                <a16:creationId xmlns:a16="http://schemas.microsoft.com/office/drawing/2014/main" id="{52026924-7794-4244-A7A2-89D06C25664E}"/>
              </a:ext>
            </a:extLst>
          </p:cNvPr>
          <p:cNvSpPr/>
          <p:nvPr/>
        </p:nvSpPr>
        <p:spPr>
          <a:xfrm rot="6565602">
            <a:off x="7230482" y="1945078"/>
            <a:ext cx="3168769" cy="3168769"/>
          </a:xfrm>
          <a:prstGeom prst="arc">
            <a:avLst>
              <a:gd name="adj1" fmla="val 16200000"/>
              <a:gd name="adj2" fmla="val 17637506"/>
            </a:avLst>
          </a:prstGeom>
          <a:ln w="5715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2" name="Arc 91">
            <a:extLst>
              <a:ext uri="{FF2B5EF4-FFF2-40B4-BE49-F238E27FC236}">
                <a16:creationId xmlns:a16="http://schemas.microsoft.com/office/drawing/2014/main" id="{6456A6E8-4CAF-415E-BA73-B0F0D2A9FD87}"/>
              </a:ext>
            </a:extLst>
          </p:cNvPr>
          <p:cNvSpPr/>
          <p:nvPr/>
        </p:nvSpPr>
        <p:spPr>
          <a:xfrm rot="20851180">
            <a:off x="7194901" y="1864349"/>
            <a:ext cx="3168769" cy="3168769"/>
          </a:xfrm>
          <a:prstGeom prst="arc">
            <a:avLst>
              <a:gd name="adj1" fmla="val 16197016"/>
              <a:gd name="adj2" fmla="val 17589484"/>
            </a:avLst>
          </a:prstGeom>
          <a:ln w="19050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5B9DE7EB-1CDF-48CD-8384-4AF81A2D3DA7}"/>
              </a:ext>
            </a:extLst>
          </p:cNvPr>
          <p:cNvCxnSpPr>
            <a:cxnSpLocks/>
          </p:cNvCxnSpPr>
          <p:nvPr/>
        </p:nvCxnSpPr>
        <p:spPr>
          <a:xfrm>
            <a:off x="8989139" y="1839832"/>
            <a:ext cx="85245" cy="3994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Arc 105">
            <a:extLst>
              <a:ext uri="{FF2B5EF4-FFF2-40B4-BE49-F238E27FC236}">
                <a16:creationId xmlns:a16="http://schemas.microsoft.com/office/drawing/2014/main" id="{152D2034-5441-4672-A125-69B43632EBD6}"/>
              </a:ext>
            </a:extLst>
          </p:cNvPr>
          <p:cNvSpPr/>
          <p:nvPr/>
        </p:nvSpPr>
        <p:spPr>
          <a:xfrm rot="13672330">
            <a:off x="7225576" y="1951428"/>
            <a:ext cx="3168769" cy="3168769"/>
          </a:xfrm>
          <a:prstGeom prst="arc">
            <a:avLst>
              <a:gd name="adj1" fmla="val 16200000"/>
              <a:gd name="adj2" fmla="val 17637506"/>
            </a:avLst>
          </a:prstGeom>
          <a:ln w="5715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1BA530-1F2F-419F-AECA-8144D4585D5E}"/>
              </a:ext>
            </a:extLst>
          </p:cNvPr>
          <p:cNvSpPr txBox="1"/>
          <p:nvPr/>
        </p:nvSpPr>
        <p:spPr>
          <a:xfrm>
            <a:off x="8270005" y="1297799"/>
            <a:ext cx="1089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Overlap 1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D81D029-E036-462A-9848-F1ADFF40B929}"/>
              </a:ext>
            </a:extLst>
          </p:cNvPr>
          <p:cNvSpPr txBox="1"/>
          <p:nvPr/>
        </p:nvSpPr>
        <p:spPr>
          <a:xfrm>
            <a:off x="10417932" y="4443313"/>
            <a:ext cx="1089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Overlap 2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9DE3F61D-23D2-497E-BCA5-290053A64CF4}"/>
              </a:ext>
            </a:extLst>
          </p:cNvPr>
          <p:cNvSpPr txBox="1"/>
          <p:nvPr/>
        </p:nvSpPr>
        <p:spPr>
          <a:xfrm>
            <a:off x="6038447" y="4553314"/>
            <a:ext cx="1089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Overlap 3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552179D-BF28-4B8E-98C4-3366761A91DE}"/>
              </a:ext>
            </a:extLst>
          </p:cNvPr>
          <p:cNvSpPr txBox="1"/>
          <p:nvPr/>
        </p:nvSpPr>
        <p:spPr>
          <a:xfrm>
            <a:off x="10214391" y="2488743"/>
            <a:ext cx="1251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Fragment 1</a:t>
            </a:r>
          </a:p>
          <a:p>
            <a:pPr algn="ctr"/>
            <a:r>
              <a:rPr lang="en-CA" dirty="0"/>
              <a:t>(F1)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313E5E1-7041-4ABC-829F-12C0A8D9B890}"/>
              </a:ext>
            </a:extLst>
          </p:cNvPr>
          <p:cNvSpPr txBox="1"/>
          <p:nvPr/>
        </p:nvSpPr>
        <p:spPr>
          <a:xfrm>
            <a:off x="8188957" y="5252241"/>
            <a:ext cx="1251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Fragment 2</a:t>
            </a:r>
          </a:p>
          <a:p>
            <a:pPr algn="ctr"/>
            <a:r>
              <a:rPr lang="en-CA" dirty="0"/>
              <a:t>(F2)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BA6B176-4304-4F52-AFF8-34CA4AF47722}"/>
              </a:ext>
            </a:extLst>
          </p:cNvPr>
          <p:cNvSpPr txBox="1"/>
          <p:nvPr/>
        </p:nvSpPr>
        <p:spPr>
          <a:xfrm>
            <a:off x="6083736" y="2593365"/>
            <a:ext cx="1251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Fragment 3</a:t>
            </a:r>
          </a:p>
          <a:p>
            <a:pPr algn="ctr"/>
            <a:r>
              <a:rPr lang="en-CA" dirty="0"/>
              <a:t>(F3)</a:t>
            </a:r>
          </a:p>
        </p:txBody>
      </p:sp>
      <p:sp>
        <p:nvSpPr>
          <p:cNvPr id="115" name="Arc 114">
            <a:extLst>
              <a:ext uri="{FF2B5EF4-FFF2-40B4-BE49-F238E27FC236}">
                <a16:creationId xmlns:a16="http://schemas.microsoft.com/office/drawing/2014/main" id="{02050903-EE06-40FC-A888-375E17D4CFDA}"/>
              </a:ext>
            </a:extLst>
          </p:cNvPr>
          <p:cNvSpPr/>
          <p:nvPr/>
        </p:nvSpPr>
        <p:spPr>
          <a:xfrm rot="20851180">
            <a:off x="7205215" y="2021103"/>
            <a:ext cx="3168769" cy="3168769"/>
          </a:xfrm>
          <a:prstGeom prst="arc">
            <a:avLst>
              <a:gd name="adj1" fmla="val 16197016"/>
              <a:gd name="adj2" fmla="val 17589484"/>
            </a:avLst>
          </a:prstGeom>
          <a:ln w="19050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7CC86F43-45BE-4DAB-921F-8FECC58FD576}"/>
              </a:ext>
            </a:extLst>
          </p:cNvPr>
          <p:cNvCxnSpPr>
            <a:cxnSpLocks/>
          </p:cNvCxnSpPr>
          <p:nvPr/>
        </p:nvCxnSpPr>
        <p:spPr>
          <a:xfrm>
            <a:off x="8447618" y="2057270"/>
            <a:ext cx="85245" cy="3994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5BDFE131-3431-4F8E-9BBA-D9163E2118CC}"/>
              </a:ext>
            </a:extLst>
          </p:cNvPr>
          <p:cNvSpPr txBox="1"/>
          <p:nvPr/>
        </p:nvSpPr>
        <p:spPr>
          <a:xfrm>
            <a:off x="8500236" y="1619285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F1-For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EA63A87-B92E-41D9-8E17-601645D5C000}"/>
              </a:ext>
            </a:extLst>
          </p:cNvPr>
          <p:cNvSpPr txBox="1"/>
          <p:nvPr/>
        </p:nvSpPr>
        <p:spPr>
          <a:xfrm>
            <a:off x="8490240" y="2017167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F3-Rev</a:t>
            </a:r>
          </a:p>
        </p:txBody>
      </p:sp>
      <p:sp>
        <p:nvSpPr>
          <p:cNvPr id="120" name="Arc 119">
            <a:extLst>
              <a:ext uri="{FF2B5EF4-FFF2-40B4-BE49-F238E27FC236}">
                <a16:creationId xmlns:a16="http://schemas.microsoft.com/office/drawing/2014/main" id="{6355E604-6031-4DCD-B4EB-414E61B77492}"/>
              </a:ext>
            </a:extLst>
          </p:cNvPr>
          <p:cNvSpPr/>
          <p:nvPr/>
        </p:nvSpPr>
        <p:spPr>
          <a:xfrm rot="6514311">
            <a:off x="7280552" y="2021103"/>
            <a:ext cx="3168769" cy="3168769"/>
          </a:xfrm>
          <a:prstGeom prst="arc">
            <a:avLst>
              <a:gd name="adj1" fmla="val 16197016"/>
              <a:gd name="adj2" fmla="val 17589484"/>
            </a:avLst>
          </a:prstGeom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3" name="Arc 122">
            <a:extLst>
              <a:ext uri="{FF2B5EF4-FFF2-40B4-BE49-F238E27FC236}">
                <a16:creationId xmlns:a16="http://schemas.microsoft.com/office/drawing/2014/main" id="{88612E17-8E2B-4882-9972-66E316FDED35}"/>
              </a:ext>
            </a:extLst>
          </p:cNvPr>
          <p:cNvSpPr/>
          <p:nvPr/>
        </p:nvSpPr>
        <p:spPr>
          <a:xfrm rot="6514311">
            <a:off x="7131755" y="1924215"/>
            <a:ext cx="3168769" cy="3168769"/>
          </a:xfrm>
          <a:prstGeom prst="arc">
            <a:avLst>
              <a:gd name="adj1" fmla="val 16197016"/>
              <a:gd name="adj2" fmla="val 17589484"/>
            </a:avLst>
          </a:prstGeom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8" name="Arc 127">
            <a:extLst>
              <a:ext uri="{FF2B5EF4-FFF2-40B4-BE49-F238E27FC236}">
                <a16:creationId xmlns:a16="http://schemas.microsoft.com/office/drawing/2014/main" id="{63F12C5C-C993-4364-A145-69AF2B830266}"/>
              </a:ext>
            </a:extLst>
          </p:cNvPr>
          <p:cNvSpPr/>
          <p:nvPr/>
        </p:nvSpPr>
        <p:spPr>
          <a:xfrm rot="13739027">
            <a:off x="7162464" y="1985477"/>
            <a:ext cx="3168769" cy="3168769"/>
          </a:xfrm>
          <a:prstGeom prst="arc">
            <a:avLst>
              <a:gd name="adj1" fmla="val 16197016"/>
              <a:gd name="adj2" fmla="val 17589484"/>
            </a:avLst>
          </a:prstGeom>
          <a:ln w="1905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9" name="Arc 128">
            <a:extLst>
              <a:ext uri="{FF2B5EF4-FFF2-40B4-BE49-F238E27FC236}">
                <a16:creationId xmlns:a16="http://schemas.microsoft.com/office/drawing/2014/main" id="{8F7C5375-A329-44E9-8B2A-48FDD5B02A47}"/>
              </a:ext>
            </a:extLst>
          </p:cNvPr>
          <p:cNvSpPr/>
          <p:nvPr/>
        </p:nvSpPr>
        <p:spPr>
          <a:xfrm rot="13739027">
            <a:off x="7288688" y="1923696"/>
            <a:ext cx="3168769" cy="3168769"/>
          </a:xfrm>
          <a:prstGeom prst="arc">
            <a:avLst>
              <a:gd name="adj1" fmla="val 16197016"/>
              <a:gd name="adj2" fmla="val 17589484"/>
            </a:avLst>
          </a:prstGeom>
          <a:ln w="1905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7E7A2FDC-FEB6-40A9-A31C-802B24AFB076}"/>
              </a:ext>
            </a:extLst>
          </p:cNvPr>
          <p:cNvCxnSpPr>
            <a:cxnSpLocks/>
          </p:cNvCxnSpPr>
          <p:nvPr/>
        </p:nvCxnSpPr>
        <p:spPr>
          <a:xfrm flipV="1">
            <a:off x="7236952" y="4058565"/>
            <a:ext cx="0" cy="8203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45F83362-BE59-4D62-9643-E2E12DA98E45}"/>
              </a:ext>
            </a:extLst>
          </p:cNvPr>
          <p:cNvCxnSpPr>
            <a:cxnSpLocks/>
          </p:cNvCxnSpPr>
          <p:nvPr/>
        </p:nvCxnSpPr>
        <p:spPr>
          <a:xfrm flipV="1">
            <a:off x="7672721" y="4473976"/>
            <a:ext cx="0" cy="6953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34B1094-B5D0-4B96-81E4-FBD47043405F}"/>
              </a:ext>
            </a:extLst>
          </p:cNvPr>
          <p:cNvCxnSpPr>
            <a:cxnSpLocks/>
          </p:cNvCxnSpPr>
          <p:nvPr/>
        </p:nvCxnSpPr>
        <p:spPr>
          <a:xfrm flipH="1">
            <a:off x="10039684" y="4645426"/>
            <a:ext cx="96125" cy="1850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273D5740-D09D-458C-8690-BEB34FB6A2E5}"/>
              </a:ext>
            </a:extLst>
          </p:cNvPr>
          <p:cNvCxnSpPr>
            <a:cxnSpLocks/>
          </p:cNvCxnSpPr>
          <p:nvPr/>
        </p:nvCxnSpPr>
        <p:spPr>
          <a:xfrm flipH="1">
            <a:off x="10135809" y="4016776"/>
            <a:ext cx="78582" cy="417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F18580FB-D32F-4CF0-9CCF-ACE60871B788}"/>
              </a:ext>
            </a:extLst>
          </p:cNvPr>
          <p:cNvSpPr txBox="1"/>
          <p:nvPr/>
        </p:nvSpPr>
        <p:spPr>
          <a:xfrm>
            <a:off x="9579036" y="4083698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F1-Rev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E668B394-E6C5-48A1-ADA5-4CD600C0472D}"/>
              </a:ext>
            </a:extLst>
          </p:cNvPr>
          <p:cNvSpPr txBox="1"/>
          <p:nvPr/>
        </p:nvSpPr>
        <p:spPr>
          <a:xfrm>
            <a:off x="10264420" y="4228764"/>
            <a:ext cx="5533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F2-For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43519CB0-EF61-4F50-958C-E18732588514}"/>
              </a:ext>
            </a:extLst>
          </p:cNvPr>
          <p:cNvSpPr txBox="1"/>
          <p:nvPr/>
        </p:nvSpPr>
        <p:spPr>
          <a:xfrm>
            <a:off x="7453152" y="4058565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F2-Rev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5F630F37-5B92-4C18-A55A-1933977D3D4C}"/>
              </a:ext>
            </a:extLst>
          </p:cNvPr>
          <p:cNvSpPr txBox="1"/>
          <p:nvPr/>
        </p:nvSpPr>
        <p:spPr>
          <a:xfrm>
            <a:off x="6854532" y="4283314"/>
            <a:ext cx="5533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F3-For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1982B4F-71C3-4463-BE25-F774641DE93D}"/>
              </a:ext>
            </a:extLst>
          </p:cNvPr>
          <p:cNvSpPr/>
          <p:nvPr/>
        </p:nvSpPr>
        <p:spPr>
          <a:xfrm>
            <a:off x="648382" y="4393462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TAATATTTCTCGAATGCATGTTCAT</a:t>
            </a:r>
            <a:r>
              <a:rPr lang="en-CA" sz="7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CACATGGACGGCAAGAAGAGAAGT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ATCGATTTAAAGATACATCCGAGGGATGCC</a:t>
            </a:r>
          </a:p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ATTATAAAGAGCTTACGTACAAGTA</a:t>
            </a:r>
            <a:r>
              <a:rPr lang="en-CA" sz="7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GTGTACCTGCCGTTCTTCTCTTCA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TAGCTAAATTTCTATGTAGGCTCCCTACGG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6C6712-29AF-4F8B-AFA5-E284D0633C58}"/>
              </a:ext>
            </a:extLst>
          </p:cNvPr>
          <p:cNvSpPr/>
          <p:nvPr/>
        </p:nvSpPr>
        <p:spPr>
          <a:xfrm>
            <a:off x="1838609" y="4248752"/>
            <a:ext cx="181972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5’ </a:t>
            </a:r>
            <a:r>
              <a:rPr lang="en-CA" sz="7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CACATGGACGGCAAGAAGAGAAGT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3’</a:t>
            </a:r>
            <a:endParaRPr lang="en-CA" sz="1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85D139-CA2B-4ED7-93A6-418118EE201B}"/>
              </a:ext>
            </a:extLst>
          </p:cNvPr>
          <p:cNvSpPr/>
          <p:nvPr/>
        </p:nvSpPr>
        <p:spPr>
          <a:xfrm>
            <a:off x="1835046" y="4635723"/>
            <a:ext cx="181972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3’ </a:t>
            </a:r>
            <a:r>
              <a:rPr lang="en-CA" sz="7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GTGTACCTGCCGTTCTTCTCTTCA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5’</a:t>
            </a:r>
            <a:endParaRPr lang="en-CA" sz="1600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8562309-545E-427F-A147-07C35D25D185}"/>
              </a:ext>
            </a:extLst>
          </p:cNvPr>
          <p:cNvSpPr txBox="1"/>
          <p:nvPr/>
        </p:nvSpPr>
        <p:spPr>
          <a:xfrm>
            <a:off x="2469033" y="4024489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F1-For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87EBD927-8B1C-4752-8482-BCF948199CCD}"/>
              </a:ext>
            </a:extLst>
          </p:cNvPr>
          <p:cNvSpPr txBox="1"/>
          <p:nvPr/>
        </p:nvSpPr>
        <p:spPr>
          <a:xfrm>
            <a:off x="2404422" y="4769216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F3-Rev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9611FF5E-05FA-4C6E-AEEA-5D4D9B08F020}"/>
              </a:ext>
            </a:extLst>
          </p:cNvPr>
          <p:cNvGrpSpPr/>
          <p:nvPr/>
        </p:nvGrpSpPr>
        <p:grpSpPr>
          <a:xfrm>
            <a:off x="197037" y="4237828"/>
            <a:ext cx="684320" cy="508379"/>
            <a:chOff x="3423592" y="1937721"/>
            <a:chExt cx="684320" cy="508379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7555748B-3560-437F-9693-E17042CFFDB2}"/>
                </a:ext>
              </a:extLst>
            </p:cNvPr>
            <p:cNvSpPr/>
            <p:nvPr/>
          </p:nvSpPr>
          <p:spPr>
            <a:xfrm>
              <a:off x="3699241" y="2045990"/>
              <a:ext cx="4086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5’</a:t>
              </a:r>
            </a:p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3’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45FCD42F-F31B-49E8-B1EF-4E52943679A8}"/>
                </a:ext>
              </a:extLst>
            </p:cNvPr>
            <p:cNvSpPr/>
            <p:nvPr/>
          </p:nvSpPr>
          <p:spPr>
            <a:xfrm>
              <a:off x="3423592" y="1937721"/>
              <a:ext cx="296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AAF3CE51-665E-4171-8432-580222A33235}"/>
              </a:ext>
            </a:extLst>
          </p:cNvPr>
          <p:cNvSpPr txBox="1"/>
          <p:nvPr/>
        </p:nvSpPr>
        <p:spPr>
          <a:xfrm>
            <a:off x="1315154" y="5688495"/>
            <a:ext cx="1117614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>
                <a:highlight>
                  <a:srgbClr val="00FFFF"/>
                </a:highlight>
              </a:rPr>
              <a:t>F1-For</a:t>
            </a:r>
            <a:r>
              <a:rPr lang="en-CA" sz="1100" b="1" dirty="0"/>
              <a:t> + </a:t>
            </a:r>
            <a:r>
              <a:rPr lang="en-CA" sz="1100" b="1" dirty="0">
                <a:highlight>
                  <a:srgbClr val="FF0000"/>
                </a:highlight>
              </a:rPr>
              <a:t>F1-Rev</a:t>
            </a:r>
            <a:r>
              <a:rPr lang="en-CA" sz="1100" b="1" dirty="0"/>
              <a:t> </a:t>
            </a:r>
          </a:p>
          <a:p>
            <a:endParaRPr lang="en-CA" sz="1100" b="1" dirty="0"/>
          </a:p>
          <a:p>
            <a:r>
              <a:rPr lang="en-CA" sz="1100" b="1" dirty="0">
                <a:highlight>
                  <a:srgbClr val="FF0000"/>
                </a:highlight>
              </a:rPr>
              <a:t>F2-For</a:t>
            </a:r>
            <a:r>
              <a:rPr lang="en-CA" sz="1100" b="1" dirty="0"/>
              <a:t> + </a:t>
            </a:r>
            <a:r>
              <a:rPr lang="en-CA" sz="1100" b="1" dirty="0">
                <a:highlight>
                  <a:srgbClr val="00FF00"/>
                </a:highlight>
              </a:rPr>
              <a:t>F2-Rev</a:t>
            </a:r>
          </a:p>
          <a:p>
            <a:endParaRPr lang="en-CA" sz="1100" b="1" dirty="0"/>
          </a:p>
          <a:p>
            <a:r>
              <a:rPr lang="en-CA" sz="1100" b="1" dirty="0">
                <a:highlight>
                  <a:srgbClr val="00FF00"/>
                </a:highlight>
              </a:rPr>
              <a:t>F3-For</a:t>
            </a:r>
            <a:r>
              <a:rPr lang="en-CA" sz="1100" b="1" dirty="0"/>
              <a:t> + </a:t>
            </a:r>
            <a:r>
              <a:rPr lang="en-CA" sz="1100" b="1" dirty="0">
                <a:highlight>
                  <a:srgbClr val="00FFFF"/>
                </a:highlight>
              </a:rPr>
              <a:t>F3-Rev</a:t>
            </a:r>
          </a:p>
        </p:txBody>
      </p:sp>
      <p:sp>
        <p:nvSpPr>
          <p:cNvPr id="150" name="Arrow: Down 149">
            <a:extLst>
              <a:ext uri="{FF2B5EF4-FFF2-40B4-BE49-F238E27FC236}">
                <a16:creationId xmlns:a16="http://schemas.microsoft.com/office/drawing/2014/main" id="{4E979FFE-52D2-49C3-A346-5F0C336A8151}"/>
              </a:ext>
            </a:extLst>
          </p:cNvPr>
          <p:cNvSpPr/>
          <p:nvPr/>
        </p:nvSpPr>
        <p:spPr>
          <a:xfrm rot="16200000">
            <a:off x="2635223" y="5987210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7CEC495-38AE-438B-B755-DCE41BB0B8B2}"/>
              </a:ext>
            </a:extLst>
          </p:cNvPr>
          <p:cNvSpPr txBox="1"/>
          <p:nvPr/>
        </p:nvSpPr>
        <p:spPr>
          <a:xfrm>
            <a:off x="2535910" y="5761167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PCR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AF8ECFD6-0262-438B-8C0D-95F898A0AB42}"/>
              </a:ext>
            </a:extLst>
          </p:cNvPr>
          <p:cNvSpPr txBox="1"/>
          <p:nvPr/>
        </p:nvSpPr>
        <p:spPr>
          <a:xfrm>
            <a:off x="3096974" y="5674821"/>
            <a:ext cx="120577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>
                <a:highlight>
                  <a:srgbClr val="00FFFF"/>
                </a:highlight>
              </a:rPr>
              <a:t>---</a:t>
            </a:r>
            <a:r>
              <a:rPr lang="en-CA" sz="1100" b="1" dirty="0"/>
              <a:t>Fragment 1</a:t>
            </a:r>
            <a:r>
              <a:rPr lang="en-CA" sz="1100" b="1" dirty="0">
                <a:highlight>
                  <a:srgbClr val="FF0000"/>
                </a:highlight>
              </a:rPr>
              <a:t>---   </a:t>
            </a:r>
          </a:p>
          <a:p>
            <a:endParaRPr lang="en-CA" sz="1100" b="1" dirty="0"/>
          </a:p>
          <a:p>
            <a:r>
              <a:rPr lang="en-CA" sz="1100" b="1" dirty="0">
                <a:highlight>
                  <a:srgbClr val="FF0000"/>
                </a:highlight>
              </a:rPr>
              <a:t>---</a:t>
            </a:r>
            <a:r>
              <a:rPr lang="en-CA" sz="1100" b="1" dirty="0"/>
              <a:t>Fragment 2</a:t>
            </a:r>
            <a:r>
              <a:rPr lang="en-CA" sz="1100" b="1" dirty="0">
                <a:highlight>
                  <a:srgbClr val="00FF00"/>
                </a:highlight>
              </a:rPr>
              <a:t>---   </a:t>
            </a:r>
          </a:p>
          <a:p>
            <a:endParaRPr lang="en-CA" sz="1100" b="1" dirty="0"/>
          </a:p>
          <a:p>
            <a:r>
              <a:rPr lang="en-CA" sz="1100" b="1" dirty="0">
                <a:highlight>
                  <a:srgbClr val="00FF00"/>
                </a:highlight>
              </a:rPr>
              <a:t>---</a:t>
            </a:r>
            <a:r>
              <a:rPr lang="en-CA" sz="1100" b="1" dirty="0"/>
              <a:t>Fragment 3</a:t>
            </a:r>
            <a:r>
              <a:rPr lang="en-CA" sz="1100" b="1" dirty="0">
                <a:highlight>
                  <a:srgbClr val="00FFFF"/>
                </a:highlight>
              </a:rPr>
              <a:t>---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5080CD1-DC52-423F-8313-E7C126F65148}"/>
              </a:ext>
            </a:extLst>
          </p:cNvPr>
          <p:cNvSpPr txBox="1"/>
          <p:nvPr/>
        </p:nvSpPr>
        <p:spPr>
          <a:xfrm>
            <a:off x="334172" y="1994634"/>
            <a:ext cx="2216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u="sng" dirty="0"/>
              <a:t>General design steps: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D90B093-0AAF-40B8-96D9-178DD4BAD526}"/>
              </a:ext>
            </a:extLst>
          </p:cNvPr>
          <p:cNvSpPr/>
          <p:nvPr/>
        </p:nvSpPr>
        <p:spPr>
          <a:xfrm>
            <a:off x="5006789" y="4237828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77957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>
            <a:extLst>
              <a:ext uri="{FF2B5EF4-FFF2-40B4-BE49-F238E27FC236}">
                <a16:creationId xmlns:a16="http://schemas.microsoft.com/office/drawing/2014/main" id="{9C7D9ACE-B34C-41A9-8155-B151B67B9F7C}"/>
              </a:ext>
            </a:extLst>
          </p:cNvPr>
          <p:cNvSpPr txBox="1"/>
          <p:nvPr/>
        </p:nvSpPr>
        <p:spPr>
          <a:xfrm>
            <a:off x="1905686" y="498757"/>
            <a:ext cx="9671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4+ Fragments? Golden Gate assembly!</a:t>
            </a:r>
          </a:p>
          <a:p>
            <a:pPr marL="285750" indent="-285750">
              <a:buFontTx/>
              <a:buChar char="-"/>
            </a:pPr>
            <a:r>
              <a:rPr lang="en-CA" dirty="0"/>
              <a:t>Based on </a:t>
            </a:r>
            <a:r>
              <a:rPr lang="en-CA" dirty="0" err="1"/>
              <a:t>BsaI</a:t>
            </a:r>
            <a:r>
              <a:rPr lang="en-CA" dirty="0"/>
              <a:t> restriction enzyme cleavage distal from recognition site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36BF640-2138-4CBD-94C5-9189528809C0}"/>
              </a:ext>
            </a:extLst>
          </p:cNvPr>
          <p:cNvSpPr txBox="1"/>
          <p:nvPr/>
        </p:nvSpPr>
        <p:spPr>
          <a:xfrm>
            <a:off x="3119179" y="94874"/>
            <a:ext cx="6810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u="sng" dirty="0"/>
              <a:t>Operation:     Multi-fragment assembly with Golden Gate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3BB4D62-ED6E-4095-972B-ECCD73F97852}"/>
              </a:ext>
            </a:extLst>
          </p:cNvPr>
          <p:cNvSpPr txBox="1"/>
          <p:nvPr/>
        </p:nvSpPr>
        <p:spPr>
          <a:xfrm>
            <a:off x="77024" y="1620994"/>
            <a:ext cx="43224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CA" sz="1600" dirty="0"/>
              <a:t>Make an </a:t>
            </a:r>
            <a:r>
              <a:rPr lang="en-CA" sz="1600" i="1" dirty="0"/>
              <a:t>in silico </a:t>
            </a:r>
            <a:r>
              <a:rPr lang="en-CA" sz="1600" dirty="0"/>
              <a:t>mock-up of whole plasmid</a:t>
            </a:r>
          </a:p>
          <a:p>
            <a:pPr marL="342900" indent="-342900">
              <a:buAutoNum type="arabicParenR"/>
            </a:pPr>
            <a:r>
              <a:rPr lang="en-CA" sz="1600" dirty="0"/>
              <a:t>Choose as equally sized fragments as possible</a:t>
            </a:r>
          </a:p>
          <a:p>
            <a:pPr marL="342900" indent="-342900">
              <a:buAutoNum type="arabicParenR"/>
            </a:pPr>
            <a:r>
              <a:rPr lang="en-CA" sz="1600" dirty="0"/>
              <a:t>Pick 4bp overhang regions, design primers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1982B4F-71C3-4463-BE25-F774641DE93D}"/>
              </a:ext>
            </a:extLst>
          </p:cNvPr>
          <p:cNvSpPr/>
          <p:nvPr/>
        </p:nvSpPr>
        <p:spPr>
          <a:xfrm>
            <a:off x="1191366" y="3272981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TAATATTTCTCGAATGCATGTTCATCAC</a:t>
            </a:r>
            <a:r>
              <a:rPr lang="en-CA" sz="7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ATGG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ACGGCAAGAAGAGAAGTATCGATTTAAAGATACATCCGAGGGATGCC</a:t>
            </a:r>
          </a:p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ATTATAAAGAGCTTACGTACAAGTAGTG</a:t>
            </a:r>
            <a:r>
              <a:rPr lang="en-CA" sz="7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TACC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TGCCGTTCTTCTCTTCATAGCTAAATTTCTATGTAGGCTCCCTACGG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6C6712-29AF-4F8B-AFA5-E284D0633C58}"/>
              </a:ext>
            </a:extLst>
          </p:cNvPr>
          <p:cNvSpPr/>
          <p:nvPr/>
        </p:nvSpPr>
        <p:spPr>
          <a:xfrm>
            <a:off x="2005458" y="3090633"/>
            <a:ext cx="2364750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5’ ACA</a:t>
            </a:r>
            <a:r>
              <a:rPr lang="en-CA" sz="7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GGTCTC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CA" sz="7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ATGG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ACGGCAAGAAGAGAAGTATC 3’</a:t>
            </a:r>
            <a:endParaRPr lang="en-CA" sz="1600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8562309-545E-427F-A147-07C35D25D185}"/>
              </a:ext>
            </a:extLst>
          </p:cNvPr>
          <p:cNvSpPr txBox="1"/>
          <p:nvPr/>
        </p:nvSpPr>
        <p:spPr>
          <a:xfrm>
            <a:off x="1584775" y="3029002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F1-For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87EBD927-8B1C-4752-8482-BCF948199CCD}"/>
              </a:ext>
            </a:extLst>
          </p:cNvPr>
          <p:cNvSpPr txBox="1"/>
          <p:nvPr/>
        </p:nvSpPr>
        <p:spPr>
          <a:xfrm>
            <a:off x="3688880" y="3501496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F3-Rev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9611FF5E-05FA-4C6E-AEEA-5D4D9B08F020}"/>
              </a:ext>
            </a:extLst>
          </p:cNvPr>
          <p:cNvGrpSpPr/>
          <p:nvPr/>
        </p:nvGrpSpPr>
        <p:grpSpPr>
          <a:xfrm>
            <a:off x="740021" y="3117347"/>
            <a:ext cx="684320" cy="508379"/>
            <a:chOff x="3423592" y="1937721"/>
            <a:chExt cx="684320" cy="508379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7555748B-3560-437F-9693-E17042CFFDB2}"/>
                </a:ext>
              </a:extLst>
            </p:cNvPr>
            <p:cNvSpPr/>
            <p:nvPr/>
          </p:nvSpPr>
          <p:spPr>
            <a:xfrm>
              <a:off x="3699241" y="2045990"/>
              <a:ext cx="4086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5’</a:t>
              </a:r>
            </a:p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3’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45FCD42F-F31B-49E8-B1EF-4E52943679A8}"/>
                </a:ext>
              </a:extLst>
            </p:cNvPr>
            <p:cNvSpPr/>
            <p:nvPr/>
          </p:nvSpPr>
          <p:spPr>
            <a:xfrm>
              <a:off x="3423592" y="1937721"/>
              <a:ext cx="296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7D16B6A9-C481-4689-8135-BE3310C2A34B}"/>
              </a:ext>
            </a:extLst>
          </p:cNvPr>
          <p:cNvSpPr/>
          <p:nvPr/>
        </p:nvSpPr>
        <p:spPr>
          <a:xfrm>
            <a:off x="7120411" y="1574904"/>
            <a:ext cx="429215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000000"/>
                </a:solidFill>
                <a:latin typeface="Roboto"/>
              </a:rPr>
              <a:t>“Comprehensive Profiling of Four Base Overhang Ligation Fidelity by T4 DNA Ligase and Application to DNA Assembly”</a:t>
            </a:r>
          </a:p>
          <a:p>
            <a:r>
              <a:rPr lang="en-US" sz="1100" b="1" i="0" dirty="0">
                <a:solidFill>
                  <a:srgbClr val="000000"/>
                </a:solidFill>
                <a:effectLst/>
                <a:latin typeface="Roboto"/>
              </a:rPr>
              <a:t>S</a:t>
            </a:r>
            <a:r>
              <a:rPr lang="en-US" sz="1100" b="1" dirty="0">
                <a:solidFill>
                  <a:srgbClr val="000000"/>
                </a:solidFill>
                <a:latin typeface="Roboto"/>
              </a:rPr>
              <a:t>upplemental Material</a:t>
            </a:r>
            <a:endParaRPr lang="en-US" sz="1100" b="1" i="0" dirty="0">
              <a:solidFill>
                <a:srgbClr val="000000"/>
              </a:solidFill>
              <a:effectLst/>
              <a:latin typeface="Robo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B73BE6-139B-403A-BFDD-53CF8E52A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867" y="2223279"/>
            <a:ext cx="4239275" cy="1257072"/>
          </a:xfrm>
          <a:prstGeom prst="rect">
            <a:avLst/>
          </a:prstGeom>
        </p:spPr>
      </p:pic>
      <p:pic>
        <p:nvPicPr>
          <p:cNvPr id="1026" name="Picture 2" descr="R3535">
            <a:extLst>
              <a:ext uri="{FF2B5EF4-FFF2-40B4-BE49-F238E27FC236}">
                <a16:creationId xmlns:a16="http://schemas.microsoft.com/office/drawing/2014/main" id="{8AB092CC-8463-4D73-9902-77BBC2CE9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779" y="832923"/>
            <a:ext cx="14382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3CF974E-9B28-446F-AF46-8A988B27175B}"/>
              </a:ext>
            </a:extLst>
          </p:cNvPr>
          <p:cNvSpPr/>
          <p:nvPr/>
        </p:nvSpPr>
        <p:spPr>
          <a:xfrm>
            <a:off x="1357247" y="3545849"/>
            <a:ext cx="2473754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3’ AAGAGCTTACGTACAAGTAGTG</a:t>
            </a:r>
            <a:r>
              <a:rPr lang="en-CA" sz="7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TACC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CA" sz="7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CTCTGG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ACA 5’</a:t>
            </a:r>
            <a:endParaRPr lang="en-CA" sz="16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882CB5C-6BB0-4318-8D52-26D852883DED}"/>
              </a:ext>
            </a:extLst>
          </p:cNvPr>
          <p:cNvSpPr/>
          <p:nvPr/>
        </p:nvSpPr>
        <p:spPr>
          <a:xfrm>
            <a:off x="3147542" y="4551982"/>
            <a:ext cx="220124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5’ ACA</a:t>
            </a:r>
            <a:r>
              <a:rPr lang="en-CA" sz="7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GGTCTC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CA" sz="7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ATGG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ACGGCAAGAAGAGAAGTATC</a:t>
            </a:r>
          </a:p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3’ TGT</a:t>
            </a:r>
            <a:r>
              <a:rPr lang="en-CA" sz="7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CCAGAG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CA" sz="7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TACC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TGCCGTTCTTCTCTTCATAG</a:t>
            </a:r>
          </a:p>
          <a:p>
            <a:endParaRPr lang="en-CA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C164F0A-7A98-4419-8B63-405AE95D3AED}"/>
              </a:ext>
            </a:extLst>
          </p:cNvPr>
          <p:cNvSpPr/>
          <p:nvPr/>
        </p:nvSpPr>
        <p:spPr>
          <a:xfrm>
            <a:off x="5193924" y="4408394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7AA5A19-F93B-43BB-ADCE-46FD075C0A97}"/>
              </a:ext>
            </a:extLst>
          </p:cNvPr>
          <p:cNvSpPr/>
          <p:nvPr/>
        </p:nvSpPr>
        <p:spPr>
          <a:xfrm>
            <a:off x="688749" y="4551982"/>
            <a:ext cx="2310248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TTCTCGAATGCATGTTCATCAC</a:t>
            </a:r>
            <a:r>
              <a:rPr lang="en-CA" sz="7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ATGG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CA" sz="7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GAGACC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TGT 3’</a:t>
            </a:r>
          </a:p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AAGAGCTTACGTACAAGTAGTG</a:t>
            </a:r>
            <a:r>
              <a:rPr lang="en-CA" sz="7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TACC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CA" sz="7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CTCTGG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ACA 5’</a:t>
            </a:r>
          </a:p>
          <a:p>
            <a:endParaRPr lang="en-CA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CA" sz="1600" dirty="0"/>
          </a:p>
        </p:txBody>
      </p:sp>
      <p:sp>
        <p:nvSpPr>
          <p:cNvPr id="61" name="Arrow: Down 60">
            <a:extLst>
              <a:ext uri="{FF2B5EF4-FFF2-40B4-BE49-F238E27FC236}">
                <a16:creationId xmlns:a16="http://schemas.microsoft.com/office/drawing/2014/main" id="{523E093A-4425-4100-A792-C18B284848DE}"/>
              </a:ext>
            </a:extLst>
          </p:cNvPr>
          <p:cNvSpPr/>
          <p:nvPr/>
        </p:nvSpPr>
        <p:spPr>
          <a:xfrm>
            <a:off x="2859801" y="4014807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B7C8977-8EE1-43FE-87FC-33F6D9F808AE}"/>
              </a:ext>
            </a:extLst>
          </p:cNvPr>
          <p:cNvSpPr txBox="1"/>
          <p:nvPr/>
        </p:nvSpPr>
        <p:spPr>
          <a:xfrm>
            <a:off x="3061016" y="3973914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PCR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AAB2C86-317D-4D43-A0D2-523FE4591A18}"/>
              </a:ext>
            </a:extLst>
          </p:cNvPr>
          <p:cNvSpPr/>
          <p:nvPr/>
        </p:nvSpPr>
        <p:spPr>
          <a:xfrm>
            <a:off x="386996" y="4382614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3421A8-6A10-47F9-90D8-B91DAEB116D7}"/>
              </a:ext>
            </a:extLst>
          </p:cNvPr>
          <p:cNvSpPr txBox="1"/>
          <p:nvPr/>
        </p:nvSpPr>
        <p:spPr>
          <a:xfrm>
            <a:off x="2425895" y="2556155"/>
            <a:ext cx="1267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Overhang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0365927-70AF-47D6-8C37-7F5096A1DC00}"/>
              </a:ext>
            </a:extLst>
          </p:cNvPr>
          <p:cNvSpPr txBox="1"/>
          <p:nvPr/>
        </p:nvSpPr>
        <p:spPr>
          <a:xfrm>
            <a:off x="4228161" y="4251809"/>
            <a:ext cx="84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Fragment 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32F949E-D365-4AAC-BD34-9673FCAFB9F9}"/>
              </a:ext>
            </a:extLst>
          </p:cNvPr>
          <p:cNvSpPr txBox="1"/>
          <p:nvPr/>
        </p:nvSpPr>
        <p:spPr>
          <a:xfrm>
            <a:off x="722961" y="4252261"/>
            <a:ext cx="84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Fragment 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A4E4A5-72CD-4BBD-8673-03C97BBD9085}"/>
              </a:ext>
            </a:extLst>
          </p:cNvPr>
          <p:cNvSpPr/>
          <p:nvPr/>
        </p:nvSpPr>
        <p:spPr>
          <a:xfrm>
            <a:off x="10987059" y="2538345"/>
            <a:ext cx="282833" cy="137319"/>
          </a:xfrm>
          <a:prstGeom prst="rect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Arrow: Down 68">
            <a:extLst>
              <a:ext uri="{FF2B5EF4-FFF2-40B4-BE49-F238E27FC236}">
                <a16:creationId xmlns:a16="http://schemas.microsoft.com/office/drawing/2014/main" id="{04EB6449-F70C-4219-8DEE-C8D32BB1894B}"/>
              </a:ext>
            </a:extLst>
          </p:cNvPr>
          <p:cNvSpPr/>
          <p:nvPr/>
        </p:nvSpPr>
        <p:spPr>
          <a:xfrm>
            <a:off x="2867064" y="4999960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977899A-DA40-4F6B-9DE9-B3681818B17E}"/>
              </a:ext>
            </a:extLst>
          </p:cNvPr>
          <p:cNvSpPr txBox="1"/>
          <p:nvPr/>
        </p:nvSpPr>
        <p:spPr>
          <a:xfrm>
            <a:off x="3068279" y="4959067"/>
            <a:ext cx="1063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Digestion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F74482C-A6DD-4F76-BF35-94B3FA4A5B0D}"/>
              </a:ext>
            </a:extLst>
          </p:cNvPr>
          <p:cNvSpPr/>
          <p:nvPr/>
        </p:nvSpPr>
        <p:spPr>
          <a:xfrm>
            <a:off x="3105995" y="5415458"/>
            <a:ext cx="165622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5’ </a:t>
            </a:r>
            <a:r>
              <a:rPr lang="en-CA" sz="7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ATGG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ACGGCAAGAAGAGAAGTATC</a:t>
            </a:r>
          </a:p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3’     TGCCGTTCTTCTCTTCATAG</a:t>
            </a:r>
          </a:p>
          <a:p>
            <a:endParaRPr lang="en-CA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51A57FE-3A86-4C8A-9524-78C35FC0CCA8}"/>
              </a:ext>
            </a:extLst>
          </p:cNvPr>
          <p:cNvSpPr/>
          <p:nvPr/>
        </p:nvSpPr>
        <p:spPr>
          <a:xfrm>
            <a:off x="4653117" y="5260491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829EDA6-6B59-4368-8013-47E53A468CF7}"/>
              </a:ext>
            </a:extLst>
          </p:cNvPr>
          <p:cNvSpPr/>
          <p:nvPr/>
        </p:nvSpPr>
        <p:spPr>
          <a:xfrm>
            <a:off x="967195" y="5256955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95" name="Arrow: Down 94">
            <a:extLst>
              <a:ext uri="{FF2B5EF4-FFF2-40B4-BE49-F238E27FC236}">
                <a16:creationId xmlns:a16="http://schemas.microsoft.com/office/drawing/2014/main" id="{E5B67A83-76F5-4F5D-9EFF-F1878586504E}"/>
              </a:ext>
            </a:extLst>
          </p:cNvPr>
          <p:cNvSpPr/>
          <p:nvPr/>
        </p:nvSpPr>
        <p:spPr>
          <a:xfrm>
            <a:off x="2864975" y="5877022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647D5E4-8F5A-430F-9E60-DB12B496674B}"/>
              </a:ext>
            </a:extLst>
          </p:cNvPr>
          <p:cNvSpPr txBox="1"/>
          <p:nvPr/>
        </p:nvSpPr>
        <p:spPr>
          <a:xfrm>
            <a:off x="3105995" y="5825880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Ligation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B9FA696-B4AB-4687-B2A3-26BD8254CC47}"/>
              </a:ext>
            </a:extLst>
          </p:cNvPr>
          <p:cNvSpPr/>
          <p:nvPr/>
        </p:nvSpPr>
        <p:spPr>
          <a:xfrm>
            <a:off x="1083712" y="6354800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TAATATTTCTCGAATGCATGTTCATCAC</a:t>
            </a:r>
            <a:r>
              <a:rPr lang="en-CA" sz="7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ATGG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ACGGCAAGAAGAGAAGTATCGATTTAAAGATACATCCGAGGGATGCC</a:t>
            </a:r>
          </a:p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ATTATAAAGAGCTTACGTACAAGTAGTG</a:t>
            </a:r>
            <a:r>
              <a:rPr lang="en-CA" sz="7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TACC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TGCCGTTCTTCTCTTCATAGCTAAATTTCTATGTAGGCTCCCTACGG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9951A8D-C814-4C32-B38D-2BE953F611FB}"/>
              </a:ext>
            </a:extLst>
          </p:cNvPr>
          <p:cNvGrpSpPr/>
          <p:nvPr/>
        </p:nvGrpSpPr>
        <p:grpSpPr>
          <a:xfrm>
            <a:off x="632367" y="6199166"/>
            <a:ext cx="684320" cy="508379"/>
            <a:chOff x="3423592" y="1937721"/>
            <a:chExt cx="684320" cy="508379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256116BB-5F69-4D5F-80B6-B5C2AC787542}"/>
                </a:ext>
              </a:extLst>
            </p:cNvPr>
            <p:cNvSpPr/>
            <p:nvPr/>
          </p:nvSpPr>
          <p:spPr>
            <a:xfrm>
              <a:off x="3699241" y="2045990"/>
              <a:ext cx="4086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5’</a:t>
              </a:r>
            </a:p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3’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3E16A138-ED16-42B4-8233-F207E3EFF795}"/>
                </a:ext>
              </a:extLst>
            </p:cNvPr>
            <p:cNvSpPr/>
            <p:nvPr/>
          </p:nvSpPr>
          <p:spPr>
            <a:xfrm>
              <a:off x="3423592" y="1937721"/>
              <a:ext cx="296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</p:grp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8F5D9E3-5FBC-49F3-8D26-DF5D13A7E850}"/>
              </a:ext>
            </a:extLst>
          </p:cNvPr>
          <p:cNvSpPr/>
          <p:nvPr/>
        </p:nvSpPr>
        <p:spPr>
          <a:xfrm>
            <a:off x="1272306" y="5417592"/>
            <a:ext cx="1765227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TTCTCGAATGCATGTTCATCAC     3’</a:t>
            </a:r>
          </a:p>
          <a:p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AAGAGCTTACGTACAAGTAGTG</a:t>
            </a:r>
            <a:r>
              <a:rPr lang="en-CA" sz="7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TACC</a:t>
            </a:r>
            <a:r>
              <a:rPr lang="en-CA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5’</a:t>
            </a:r>
          </a:p>
          <a:p>
            <a:endParaRPr lang="en-CA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CA" sz="16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F024855-9A8C-4F9E-BF16-845F8B3CFDE5}"/>
              </a:ext>
            </a:extLst>
          </p:cNvPr>
          <p:cNvCxnSpPr>
            <a:cxnSpLocks/>
          </p:cNvCxnSpPr>
          <p:nvPr/>
        </p:nvCxnSpPr>
        <p:spPr>
          <a:xfrm flipH="1">
            <a:off x="3904848" y="2892617"/>
            <a:ext cx="748269" cy="1867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B2CC37F-D542-497E-B883-B171E4FC472B}"/>
              </a:ext>
            </a:extLst>
          </p:cNvPr>
          <p:cNvSpPr txBox="1"/>
          <p:nvPr/>
        </p:nvSpPr>
        <p:spPr>
          <a:xfrm>
            <a:off x="4789802" y="2421143"/>
            <a:ext cx="17052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/>
              <a:t>Can insert mutations</a:t>
            </a:r>
          </a:p>
          <a:p>
            <a:r>
              <a:rPr lang="en-CA" sz="1400" dirty="0"/>
              <a:t>Into primers…</a:t>
            </a:r>
          </a:p>
          <a:p>
            <a:r>
              <a:rPr lang="en-CA" sz="1400" dirty="0"/>
              <a:t>Remove </a:t>
            </a:r>
            <a:r>
              <a:rPr lang="en-CA" sz="1400" dirty="0" err="1"/>
              <a:t>BsaI</a:t>
            </a:r>
            <a:r>
              <a:rPr lang="en-CA" sz="1400" dirty="0"/>
              <a:t> sites…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BD1F668-BD54-4D3E-A3FE-0553BC602AD5}"/>
              </a:ext>
            </a:extLst>
          </p:cNvPr>
          <p:cNvSpPr txBox="1"/>
          <p:nvPr/>
        </p:nvSpPr>
        <p:spPr>
          <a:xfrm>
            <a:off x="83227" y="1305854"/>
            <a:ext cx="2216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u="sng" dirty="0"/>
              <a:t>General design steps: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E3B8B9D-F511-47EB-8CA2-6E2C3793C69E}"/>
              </a:ext>
            </a:extLst>
          </p:cNvPr>
          <p:cNvSpPr/>
          <p:nvPr/>
        </p:nvSpPr>
        <p:spPr>
          <a:xfrm>
            <a:off x="10371668" y="2538346"/>
            <a:ext cx="282833" cy="1573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0E65063-44F9-4222-B4E1-9E86A958A0CF}"/>
              </a:ext>
            </a:extLst>
          </p:cNvPr>
          <p:cNvSpPr/>
          <p:nvPr/>
        </p:nvSpPr>
        <p:spPr>
          <a:xfrm>
            <a:off x="9781140" y="2528328"/>
            <a:ext cx="282833" cy="15735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1FB6DC3-BF3B-4161-9371-EA7B0B13E0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5103" y="3563668"/>
            <a:ext cx="3959232" cy="330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4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Box 91">
            <a:extLst>
              <a:ext uri="{FF2B5EF4-FFF2-40B4-BE49-F238E27FC236}">
                <a16:creationId xmlns:a16="http://schemas.microsoft.com/office/drawing/2014/main" id="{2F53CEB6-5B7C-40EF-816B-E02D926A6CB4}"/>
              </a:ext>
            </a:extLst>
          </p:cNvPr>
          <p:cNvSpPr txBox="1"/>
          <p:nvPr/>
        </p:nvSpPr>
        <p:spPr>
          <a:xfrm>
            <a:off x="2966470" y="403021"/>
            <a:ext cx="7817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KLD relies on PCR of entire plasmid</a:t>
            </a:r>
          </a:p>
          <a:p>
            <a:pPr marL="285750" indent="-285750">
              <a:buFontTx/>
              <a:buChar char="-"/>
            </a:pPr>
            <a:r>
              <a:rPr lang="en-CA" dirty="0"/>
              <a:t>Not always easy for large plasmids with AT/GC rich regions</a:t>
            </a:r>
          </a:p>
          <a:p>
            <a:pPr marL="285750" indent="-285750">
              <a:buFontTx/>
              <a:buChar char="-"/>
            </a:pPr>
            <a:r>
              <a:rPr lang="en-CA" dirty="0"/>
              <a:t>What if you want multiple sites of mutation?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0B75CC8-63AA-4B24-8A2A-D930C2D2888D}"/>
              </a:ext>
            </a:extLst>
          </p:cNvPr>
          <p:cNvSpPr/>
          <p:nvPr/>
        </p:nvSpPr>
        <p:spPr>
          <a:xfrm>
            <a:off x="3530898" y="1608746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cgtcgttctaagttcatgtatctcttagtccacttttgattaaaattgtctcgtaagttgggattagggtttcatgaattaaacgt</a:t>
            </a:r>
          </a:p>
        </p:txBody>
      </p:sp>
      <p:sp>
        <p:nvSpPr>
          <p:cNvPr id="69" name="Arrow: Down 68">
            <a:extLst>
              <a:ext uri="{FF2B5EF4-FFF2-40B4-BE49-F238E27FC236}">
                <a16:creationId xmlns:a16="http://schemas.microsoft.com/office/drawing/2014/main" id="{3D518465-DBD3-473C-852E-6CB74B2A9CA4}"/>
              </a:ext>
            </a:extLst>
          </p:cNvPr>
          <p:cNvSpPr/>
          <p:nvPr/>
        </p:nvSpPr>
        <p:spPr>
          <a:xfrm>
            <a:off x="6781954" y="2014305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2D3CB9C-0279-4EBE-B534-57CDCF724FB7}"/>
              </a:ext>
            </a:extLst>
          </p:cNvPr>
          <p:cNvSpPr/>
          <p:nvPr/>
        </p:nvSpPr>
        <p:spPr>
          <a:xfrm>
            <a:off x="3530898" y="2355791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</a:t>
            </a:r>
            <a:r>
              <a:rPr lang="en-CA" sz="1000" b="1" u="sng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ttttaacagagcattcaaccctaatcccaaagtacttaatttgca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</a:t>
            </a:r>
            <a:r>
              <a:rPr lang="en-CA" sz="1000" b="1" u="sng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aaaattgtctcgtaagttgggattagggtttcatgaattaaacgt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CFDD746-AEAE-4BF1-8A39-854FAB18ECD5}"/>
              </a:ext>
            </a:extLst>
          </p:cNvPr>
          <p:cNvSpPr/>
          <p:nvPr/>
        </p:nvSpPr>
        <p:spPr>
          <a:xfrm>
            <a:off x="3304607" y="1621498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176C58B-AFDD-4FAE-A13B-8B986ADFB918}"/>
              </a:ext>
            </a:extLst>
          </p:cNvPr>
          <p:cNvSpPr/>
          <p:nvPr/>
        </p:nvSpPr>
        <p:spPr>
          <a:xfrm>
            <a:off x="3326562" y="2370458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E9F7F4E-ED18-419F-9B1D-76D7E5463DAF}"/>
              </a:ext>
            </a:extLst>
          </p:cNvPr>
          <p:cNvSpPr txBox="1"/>
          <p:nvPr/>
        </p:nvSpPr>
        <p:spPr>
          <a:xfrm>
            <a:off x="7003865" y="1975852"/>
            <a:ext cx="722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How?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E9333AD-1CD2-4018-8FEF-CAFDAFAFA796}"/>
              </a:ext>
            </a:extLst>
          </p:cNvPr>
          <p:cNvSpPr/>
          <p:nvPr/>
        </p:nvSpPr>
        <p:spPr>
          <a:xfrm>
            <a:off x="10158379" y="2269186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53D1C74-E7A5-4592-A2DB-C6D41CC2A9DB}"/>
              </a:ext>
            </a:extLst>
          </p:cNvPr>
          <p:cNvSpPr/>
          <p:nvPr/>
        </p:nvSpPr>
        <p:spPr>
          <a:xfrm>
            <a:off x="3051593" y="2269186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F264247-8B02-44A3-A1B2-6340C9EE993C}"/>
              </a:ext>
            </a:extLst>
          </p:cNvPr>
          <p:cNvSpPr/>
          <p:nvPr/>
        </p:nvSpPr>
        <p:spPr>
          <a:xfrm>
            <a:off x="10181876" y="1521248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FAE2186-049E-4D51-9539-4C188FB95162}"/>
              </a:ext>
            </a:extLst>
          </p:cNvPr>
          <p:cNvSpPr/>
          <p:nvPr/>
        </p:nvSpPr>
        <p:spPr>
          <a:xfrm>
            <a:off x="3075090" y="1521248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333A055-F52B-49D2-9C45-E544F4881053}"/>
              </a:ext>
            </a:extLst>
          </p:cNvPr>
          <p:cNvSpPr/>
          <p:nvPr/>
        </p:nvSpPr>
        <p:spPr>
          <a:xfrm>
            <a:off x="3648387" y="3202194"/>
            <a:ext cx="815570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5’ caggtgaaaacta</a:t>
            </a:r>
            <a:r>
              <a:rPr lang="en-CA" sz="1000" b="1" u="sng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ttttaacagagca 3’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cgtcgttctaagttcatgtatctcttagtccacttttgattaaaattgtctcgtaagttgggattagggtttcatgaattaaacgt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3’ gtccacttttgat</a:t>
            </a:r>
            <a:r>
              <a:rPr lang="en-CA" sz="1000" b="1" u="sng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aaaattgtctcgt 5’</a:t>
            </a:r>
          </a:p>
          <a:p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0EC6ACD-0FFD-4A96-825C-198C47CD7DD5}"/>
              </a:ext>
            </a:extLst>
          </p:cNvPr>
          <p:cNvSpPr/>
          <p:nvPr/>
        </p:nvSpPr>
        <p:spPr>
          <a:xfrm>
            <a:off x="3453287" y="3351651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45507B7-5CD8-4117-B2B0-9F5C1E470688}"/>
              </a:ext>
            </a:extLst>
          </p:cNvPr>
          <p:cNvSpPr txBox="1"/>
          <p:nvPr/>
        </p:nvSpPr>
        <p:spPr>
          <a:xfrm>
            <a:off x="5209899" y="2857173"/>
            <a:ext cx="317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Forward Primer (with mutation)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B2E2613-DA73-41C1-983B-307EE8417565}"/>
              </a:ext>
            </a:extLst>
          </p:cNvPr>
          <p:cNvSpPr txBox="1"/>
          <p:nvPr/>
        </p:nvSpPr>
        <p:spPr>
          <a:xfrm>
            <a:off x="5096839" y="3892545"/>
            <a:ext cx="3557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Reverse Primer (also with mutation)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EC1FEF6D-5086-44A2-8EF6-EE53E990F770}"/>
              </a:ext>
            </a:extLst>
          </p:cNvPr>
          <p:cNvCxnSpPr>
            <a:cxnSpLocks/>
          </p:cNvCxnSpPr>
          <p:nvPr/>
        </p:nvCxnSpPr>
        <p:spPr>
          <a:xfrm>
            <a:off x="8127408" y="3314707"/>
            <a:ext cx="215957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00D87CDA-1DF5-4F18-A2D3-74D20C961CC3}"/>
              </a:ext>
            </a:extLst>
          </p:cNvPr>
          <p:cNvCxnSpPr>
            <a:cxnSpLocks/>
          </p:cNvCxnSpPr>
          <p:nvPr/>
        </p:nvCxnSpPr>
        <p:spPr>
          <a:xfrm flipH="1">
            <a:off x="3861958" y="3777399"/>
            <a:ext cx="166330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1C47336A-B681-4799-B900-AC96703FAB0C}"/>
              </a:ext>
            </a:extLst>
          </p:cNvPr>
          <p:cNvSpPr/>
          <p:nvPr/>
        </p:nvSpPr>
        <p:spPr>
          <a:xfrm>
            <a:off x="10259276" y="3253152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737F59F-6B51-4D50-8FAB-E02769CB9294}"/>
              </a:ext>
            </a:extLst>
          </p:cNvPr>
          <p:cNvSpPr/>
          <p:nvPr/>
        </p:nvSpPr>
        <p:spPr>
          <a:xfrm>
            <a:off x="3134787" y="3230738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02" name="Arrow: Down 101">
            <a:extLst>
              <a:ext uri="{FF2B5EF4-FFF2-40B4-BE49-F238E27FC236}">
                <a16:creationId xmlns:a16="http://schemas.microsoft.com/office/drawing/2014/main" id="{59CA3C0E-A8CC-455F-897E-08AE1B0A2293}"/>
              </a:ext>
            </a:extLst>
          </p:cNvPr>
          <p:cNvSpPr/>
          <p:nvPr/>
        </p:nvSpPr>
        <p:spPr>
          <a:xfrm>
            <a:off x="6713727" y="4408321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DF25471-F9C4-4D46-BB4E-1AE84094FF61}"/>
              </a:ext>
            </a:extLst>
          </p:cNvPr>
          <p:cNvSpPr txBox="1"/>
          <p:nvPr/>
        </p:nvSpPr>
        <p:spPr>
          <a:xfrm>
            <a:off x="6935638" y="4373912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PCR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E98C91C-BB9C-425C-82D8-C13D2058D9D4}"/>
              </a:ext>
            </a:extLst>
          </p:cNvPr>
          <p:cNvSpPr/>
          <p:nvPr/>
        </p:nvSpPr>
        <p:spPr>
          <a:xfrm>
            <a:off x="3687998" y="4855279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</a:t>
            </a:r>
            <a:r>
              <a:rPr lang="en-CA" sz="1000" b="1" u="sng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ttttaacagagca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</a:t>
            </a:r>
            <a:r>
              <a:rPr lang="en-CA" sz="1000" b="1" u="sng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aaaattgtctcgt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9ED6974-F8A2-4FBD-87DD-38933E17F84E}"/>
              </a:ext>
            </a:extLst>
          </p:cNvPr>
          <p:cNvSpPr/>
          <p:nvPr/>
        </p:nvSpPr>
        <p:spPr>
          <a:xfrm>
            <a:off x="5759976" y="5221681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caggtgaaaacta</a:t>
            </a:r>
            <a:r>
              <a:rPr lang="en-CA" sz="10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ttttaacagagcattcaaccctaatcccaaagtacttaatttgca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gtccacttttgat</a:t>
            </a:r>
            <a:r>
              <a:rPr lang="en-CA" sz="10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aaaattgtctcgtaagttgggattagggtttcatgaattaaacgt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50EBA4-ECF8-451B-A43D-DD0B0BA49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95" y="1929945"/>
            <a:ext cx="2593212" cy="3243522"/>
          </a:xfrm>
          <a:prstGeom prst="rect">
            <a:avLst/>
          </a:prstGeom>
        </p:spPr>
      </p:pic>
      <p:sp>
        <p:nvSpPr>
          <p:cNvPr id="107" name="Arrow: Down 106">
            <a:extLst>
              <a:ext uri="{FF2B5EF4-FFF2-40B4-BE49-F238E27FC236}">
                <a16:creationId xmlns:a16="http://schemas.microsoft.com/office/drawing/2014/main" id="{36FC9361-24FB-44A9-A4DD-4FEC8A30B141}"/>
              </a:ext>
            </a:extLst>
          </p:cNvPr>
          <p:cNvSpPr/>
          <p:nvPr/>
        </p:nvSpPr>
        <p:spPr>
          <a:xfrm>
            <a:off x="6713727" y="5748354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DAB7E33-DE85-4A81-A94A-4D52CEE57AF3}"/>
              </a:ext>
            </a:extLst>
          </p:cNvPr>
          <p:cNvSpPr txBox="1"/>
          <p:nvPr/>
        </p:nvSpPr>
        <p:spPr>
          <a:xfrm>
            <a:off x="6935638" y="5713945"/>
            <a:ext cx="794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T5 Exo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E55D778-CED1-4B22-AC11-21247FC96AE9}"/>
              </a:ext>
            </a:extLst>
          </p:cNvPr>
          <p:cNvSpPr/>
          <p:nvPr/>
        </p:nvSpPr>
        <p:spPr>
          <a:xfrm>
            <a:off x="3702604" y="6118136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</a:t>
            </a:r>
            <a:r>
              <a:rPr lang="en-CA" sz="1000" b="1" u="sng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ttttaacagagca</a:t>
            </a:r>
          </a:p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E01F20E-0702-4335-9557-7998905ECFD0}"/>
              </a:ext>
            </a:extLst>
          </p:cNvPr>
          <p:cNvSpPr/>
          <p:nvPr/>
        </p:nvSpPr>
        <p:spPr>
          <a:xfrm>
            <a:off x="5759975" y="6114383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cctaatcccaaagtacttaatttgca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gtccacttttgat</a:t>
            </a:r>
            <a:r>
              <a:rPr lang="en-CA" sz="10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aaaattgtctcgtaagttgggattagggtttcatgaattaaacgt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3128CA-2F2F-4A43-8B56-4853BE306195}"/>
              </a:ext>
            </a:extLst>
          </p:cNvPr>
          <p:cNvSpPr/>
          <p:nvPr/>
        </p:nvSpPr>
        <p:spPr>
          <a:xfrm>
            <a:off x="528656" y="5252648"/>
            <a:ext cx="20744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“Improved methods for site-directed mutagenesis using Gibson Assembly® Master Mix”</a:t>
            </a:r>
            <a:endParaRPr lang="en-CA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F9BAC4C5-AAFE-4EF3-9E66-F3BC9A79212D}"/>
              </a:ext>
            </a:extLst>
          </p:cNvPr>
          <p:cNvSpPr/>
          <p:nvPr/>
        </p:nvSpPr>
        <p:spPr>
          <a:xfrm>
            <a:off x="3477207" y="4869988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4C0723B-8CC0-4CEA-A740-D1A1A1A2E3BA}"/>
              </a:ext>
            </a:extLst>
          </p:cNvPr>
          <p:cNvSpPr/>
          <p:nvPr/>
        </p:nvSpPr>
        <p:spPr>
          <a:xfrm>
            <a:off x="3158707" y="4749075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F1631A5-DDD2-433A-BD89-928A229DB868}"/>
              </a:ext>
            </a:extLst>
          </p:cNvPr>
          <p:cNvSpPr/>
          <p:nvPr/>
        </p:nvSpPr>
        <p:spPr>
          <a:xfrm>
            <a:off x="10338589" y="5238297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F97873F8-960A-4BF3-B627-1C41F4902E06}"/>
              </a:ext>
            </a:extLst>
          </p:cNvPr>
          <p:cNvSpPr/>
          <p:nvPr/>
        </p:nvSpPr>
        <p:spPr>
          <a:xfrm>
            <a:off x="10542924" y="5147959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2B264768-16DF-484A-A6B2-CB53C67941AC}"/>
              </a:ext>
            </a:extLst>
          </p:cNvPr>
          <p:cNvSpPr/>
          <p:nvPr/>
        </p:nvSpPr>
        <p:spPr>
          <a:xfrm>
            <a:off x="3489893" y="6135983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EF9703E-7092-47C8-9195-004DC1BE9962}"/>
              </a:ext>
            </a:extLst>
          </p:cNvPr>
          <p:cNvSpPr/>
          <p:nvPr/>
        </p:nvSpPr>
        <p:spPr>
          <a:xfrm>
            <a:off x="3171393" y="6015070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27E5159-D356-4D08-BC4C-6B0CEB9380D9}"/>
              </a:ext>
            </a:extLst>
          </p:cNvPr>
          <p:cNvSpPr/>
          <p:nvPr/>
        </p:nvSpPr>
        <p:spPr>
          <a:xfrm>
            <a:off x="10454713" y="6032398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3D1C807-9ADE-4CCB-ACC0-815A6BAD7123}"/>
              </a:ext>
            </a:extLst>
          </p:cNvPr>
          <p:cNvSpPr txBox="1"/>
          <p:nvPr/>
        </p:nvSpPr>
        <p:spPr>
          <a:xfrm>
            <a:off x="2667337" y="16070"/>
            <a:ext cx="6857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Operation: Make a point mutation (Substitution) -&gt; Alternative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5AA17FF-8FE2-4230-8BE6-E2D6C3D4D90D}"/>
              </a:ext>
            </a:extLst>
          </p:cNvPr>
          <p:cNvSpPr/>
          <p:nvPr/>
        </p:nvSpPr>
        <p:spPr>
          <a:xfrm>
            <a:off x="8256903" y="5829412"/>
            <a:ext cx="794000" cy="25061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Polymerase</a:t>
            </a:r>
            <a:endParaRPr lang="en-CA" sz="600" b="1" dirty="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2E90FB4-B4D6-422B-8FE6-D6DB3F1F3B36}"/>
              </a:ext>
            </a:extLst>
          </p:cNvPr>
          <p:cNvSpPr/>
          <p:nvPr/>
        </p:nvSpPr>
        <p:spPr>
          <a:xfrm>
            <a:off x="9133448" y="5832203"/>
            <a:ext cx="794000" cy="25061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Ligase</a:t>
            </a:r>
            <a:endParaRPr lang="en-CA" sz="600" b="1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DCF4225-FA83-4A2F-BA2B-AC865CD51224}"/>
              </a:ext>
            </a:extLst>
          </p:cNvPr>
          <p:cNvCxnSpPr>
            <a:cxnSpLocks/>
          </p:cNvCxnSpPr>
          <p:nvPr/>
        </p:nvCxnSpPr>
        <p:spPr>
          <a:xfrm flipH="1">
            <a:off x="8105574" y="5990392"/>
            <a:ext cx="107148" cy="1748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0C916BE-89C1-4BDA-B3EA-59FED4CB47C1}"/>
              </a:ext>
            </a:extLst>
          </p:cNvPr>
          <p:cNvSpPr txBox="1"/>
          <p:nvPr/>
        </p:nvSpPr>
        <p:spPr>
          <a:xfrm>
            <a:off x="9903165" y="5829412"/>
            <a:ext cx="12795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Fills gap, seals nick</a:t>
            </a:r>
            <a:endParaRPr lang="en-CA" sz="1100" b="1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6E9BF29-6EE1-4CA9-8058-D001FBD3BD45}"/>
              </a:ext>
            </a:extLst>
          </p:cNvPr>
          <p:cNvCxnSpPr/>
          <p:nvPr/>
        </p:nvCxnSpPr>
        <p:spPr>
          <a:xfrm>
            <a:off x="3051593" y="2871169"/>
            <a:ext cx="8326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088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E158CD2B-9B8F-4D49-A3B9-75D8DAB70C53}"/>
              </a:ext>
            </a:extLst>
          </p:cNvPr>
          <p:cNvSpPr/>
          <p:nvPr/>
        </p:nvSpPr>
        <p:spPr>
          <a:xfrm>
            <a:off x="2832290" y="3737888"/>
            <a:ext cx="81557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cattcaaccctaatcccaaagtact 3’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</a:t>
            </a:r>
            <a:r>
              <a:rPr lang="en-CA" sz="10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gtacatagagaatcaggtg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aaaactaattttaacagagcattcaaccctaatcccaaagtacttaatttgca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</a:t>
            </a:r>
            <a:r>
              <a:rPr lang="en-CA" sz="10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catgtatctcttagtccac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ttttgattaaaattgtctcgtaagttgggattagggtttcatgaattaaacgt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3’ aagtt</a:t>
            </a:r>
            <a:r>
              <a:rPr lang="en-CA" sz="10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catgtatctcttagtccac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5’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E4AF41E-307E-4BA0-BCBC-0B01AA9924A4}"/>
              </a:ext>
            </a:extLst>
          </p:cNvPr>
          <p:cNvSpPr/>
          <p:nvPr/>
        </p:nvSpPr>
        <p:spPr>
          <a:xfrm>
            <a:off x="2716535" y="1351425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cgtcgttctaagttcatgtatctcttagtccacttttgattaaaattgtctcgtaagttgggattagggtttcatgaattaaacgt</a:t>
            </a:r>
          </a:p>
        </p:txBody>
      </p:sp>
      <p:sp>
        <p:nvSpPr>
          <p:cNvPr id="123" name="Arrow: Down 122">
            <a:extLst>
              <a:ext uri="{FF2B5EF4-FFF2-40B4-BE49-F238E27FC236}">
                <a16:creationId xmlns:a16="http://schemas.microsoft.com/office/drawing/2014/main" id="{C4457DB9-D8D8-47B3-8C8D-60F81FCB2F4A}"/>
              </a:ext>
            </a:extLst>
          </p:cNvPr>
          <p:cNvSpPr/>
          <p:nvPr/>
        </p:nvSpPr>
        <p:spPr>
          <a:xfrm>
            <a:off x="5856635" y="1895429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72E9629-46C9-4AC3-9281-7547616C8221}"/>
              </a:ext>
            </a:extLst>
          </p:cNvPr>
          <p:cNvSpPr/>
          <p:nvPr/>
        </p:nvSpPr>
        <p:spPr>
          <a:xfrm>
            <a:off x="3629253" y="2343094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cgtcgttctaagttcatgtatctcttagtccacgtaagttgggattagggtttcatgaattaaacgt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BF88B0EF-8994-401D-B24E-6617F8769F9C}"/>
              </a:ext>
            </a:extLst>
          </p:cNvPr>
          <p:cNvSpPr/>
          <p:nvPr/>
        </p:nvSpPr>
        <p:spPr>
          <a:xfrm>
            <a:off x="2490244" y="1364177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30C2915-1C27-41CE-8FA7-602F177625C6}"/>
              </a:ext>
            </a:extLst>
          </p:cNvPr>
          <p:cNvSpPr/>
          <p:nvPr/>
        </p:nvSpPr>
        <p:spPr>
          <a:xfrm>
            <a:off x="3424917" y="2357761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2153A340-387E-4D76-84E2-EF50D6209DB8}"/>
              </a:ext>
            </a:extLst>
          </p:cNvPr>
          <p:cNvSpPr txBox="1"/>
          <p:nvPr/>
        </p:nvSpPr>
        <p:spPr>
          <a:xfrm>
            <a:off x="6078546" y="1856976"/>
            <a:ext cx="722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How?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5AF5FA9-1F42-4EDA-8B3E-F1C30484A2C6}"/>
              </a:ext>
            </a:extLst>
          </p:cNvPr>
          <p:cNvSpPr/>
          <p:nvPr/>
        </p:nvSpPr>
        <p:spPr>
          <a:xfrm>
            <a:off x="2640266" y="3897702"/>
            <a:ext cx="377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5C1479C-25FA-4819-B882-456777E8EA91}"/>
              </a:ext>
            </a:extLst>
          </p:cNvPr>
          <p:cNvSpPr txBox="1"/>
          <p:nvPr/>
        </p:nvSpPr>
        <p:spPr>
          <a:xfrm>
            <a:off x="7081534" y="3443212"/>
            <a:ext cx="3263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Forward Primer (With overhang)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07946372-E8E4-4A69-80FE-7BF243119300}"/>
              </a:ext>
            </a:extLst>
          </p:cNvPr>
          <p:cNvSpPr txBox="1"/>
          <p:nvPr/>
        </p:nvSpPr>
        <p:spPr>
          <a:xfrm>
            <a:off x="3766963" y="4374892"/>
            <a:ext cx="1603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Reverse Primer</a:t>
            </a:r>
          </a:p>
        </p:txBody>
      </p:sp>
      <p:sp>
        <p:nvSpPr>
          <p:cNvPr id="131" name="Arrow: Down 130">
            <a:extLst>
              <a:ext uri="{FF2B5EF4-FFF2-40B4-BE49-F238E27FC236}">
                <a16:creationId xmlns:a16="http://schemas.microsoft.com/office/drawing/2014/main" id="{866136A5-361C-4BAA-98AA-D9FF826D1EA4}"/>
              </a:ext>
            </a:extLst>
          </p:cNvPr>
          <p:cNvSpPr/>
          <p:nvPr/>
        </p:nvSpPr>
        <p:spPr>
          <a:xfrm>
            <a:off x="6138860" y="4445774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51409B61-DC4A-4F6C-B8DE-10AC05151D1B}"/>
              </a:ext>
            </a:extLst>
          </p:cNvPr>
          <p:cNvSpPr txBox="1"/>
          <p:nvPr/>
        </p:nvSpPr>
        <p:spPr>
          <a:xfrm>
            <a:off x="6360771" y="4411365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PCR</a:t>
            </a: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3CCD3A53-D45F-4EB4-9EF5-61EC40642410}"/>
              </a:ext>
            </a:extLst>
          </p:cNvPr>
          <p:cNvCxnSpPr>
            <a:cxnSpLocks/>
          </p:cNvCxnSpPr>
          <p:nvPr/>
        </p:nvCxnSpPr>
        <p:spPr>
          <a:xfrm>
            <a:off x="9004684" y="3840645"/>
            <a:ext cx="56168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FDCAEA5F-0248-4E14-A803-FDE5A76CF1D2}"/>
              </a:ext>
            </a:extLst>
          </p:cNvPr>
          <p:cNvCxnSpPr>
            <a:cxnSpLocks/>
          </p:cNvCxnSpPr>
          <p:nvPr/>
        </p:nvCxnSpPr>
        <p:spPr>
          <a:xfrm flipH="1">
            <a:off x="2716535" y="4305034"/>
            <a:ext cx="5385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C0F63B7-21A0-4A2F-B334-056AF75FA778}"/>
              </a:ext>
            </a:extLst>
          </p:cNvPr>
          <p:cNvSpPr/>
          <p:nvPr/>
        </p:nvSpPr>
        <p:spPr>
          <a:xfrm>
            <a:off x="4848520" y="5271202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AFE1984-1084-4E48-A671-EE28D474BF92}"/>
              </a:ext>
            </a:extLst>
          </p:cNvPr>
          <p:cNvSpPr/>
          <p:nvPr/>
        </p:nvSpPr>
        <p:spPr>
          <a:xfrm>
            <a:off x="9493779" y="3792335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7BD3AFD-48BE-4344-B283-362D76E347A9}"/>
              </a:ext>
            </a:extLst>
          </p:cNvPr>
          <p:cNvSpPr/>
          <p:nvPr/>
        </p:nvSpPr>
        <p:spPr>
          <a:xfrm>
            <a:off x="2321766" y="3782530"/>
            <a:ext cx="273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3278C46-16B6-4CC8-ACE5-CDBE2CAE6E96}"/>
              </a:ext>
            </a:extLst>
          </p:cNvPr>
          <p:cNvSpPr/>
          <p:nvPr/>
        </p:nvSpPr>
        <p:spPr>
          <a:xfrm>
            <a:off x="3591430" y="4811826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1CFDB763-F17B-479D-8314-B5D5254244CB}"/>
              </a:ext>
            </a:extLst>
          </p:cNvPr>
          <p:cNvSpPr/>
          <p:nvPr/>
        </p:nvSpPr>
        <p:spPr>
          <a:xfrm>
            <a:off x="9162668" y="6104293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62C880A7-3ECC-46D9-AF25-9D93DEB047BF}"/>
              </a:ext>
            </a:extLst>
          </p:cNvPr>
          <p:cNvSpPr/>
          <p:nvPr/>
        </p:nvSpPr>
        <p:spPr>
          <a:xfrm>
            <a:off x="6446424" y="4917809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3’5’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5CC1768-6FF6-4BE2-B394-EED3B96C4379}"/>
              </a:ext>
            </a:extLst>
          </p:cNvPr>
          <p:cNvCxnSpPr/>
          <p:nvPr/>
        </p:nvCxnSpPr>
        <p:spPr>
          <a:xfrm>
            <a:off x="5318273" y="1324877"/>
            <a:ext cx="0" cy="4358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8AAF5C8E-64D3-4444-85BC-7AA0E90F4C65}"/>
              </a:ext>
            </a:extLst>
          </p:cNvPr>
          <p:cNvCxnSpPr/>
          <p:nvPr/>
        </p:nvCxnSpPr>
        <p:spPr>
          <a:xfrm>
            <a:off x="6773001" y="1324877"/>
            <a:ext cx="0" cy="4358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502C0728-A9C7-479F-87F9-4DAB657027A7}"/>
              </a:ext>
            </a:extLst>
          </p:cNvPr>
          <p:cNvCxnSpPr/>
          <p:nvPr/>
        </p:nvCxnSpPr>
        <p:spPr>
          <a:xfrm>
            <a:off x="6230991" y="2341423"/>
            <a:ext cx="0" cy="4358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2FF6C0E-73D1-4B33-912F-2519C1825ED0}"/>
              </a:ext>
            </a:extLst>
          </p:cNvPr>
          <p:cNvSpPr/>
          <p:nvPr/>
        </p:nvSpPr>
        <p:spPr>
          <a:xfrm>
            <a:off x="9319728" y="1257684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209FB4C6-4E7C-41E0-BA7F-1BC734ADF5B8}"/>
              </a:ext>
            </a:extLst>
          </p:cNvPr>
          <p:cNvSpPr/>
          <p:nvPr/>
        </p:nvSpPr>
        <p:spPr>
          <a:xfrm>
            <a:off x="2212942" y="1257684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FB3EC0B-CD90-492D-A1F8-CCC20CECBF00}"/>
              </a:ext>
            </a:extLst>
          </p:cNvPr>
          <p:cNvSpPr/>
          <p:nvPr/>
        </p:nvSpPr>
        <p:spPr>
          <a:xfrm>
            <a:off x="8852132" y="2249492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651CF455-AF21-4E57-8621-12DB3062CE2F}"/>
              </a:ext>
            </a:extLst>
          </p:cNvPr>
          <p:cNvSpPr/>
          <p:nvPr/>
        </p:nvSpPr>
        <p:spPr>
          <a:xfrm>
            <a:off x="3149268" y="2249492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F14B3EA7-C938-4E3D-AE61-45FE785E3A9A}"/>
              </a:ext>
            </a:extLst>
          </p:cNvPr>
          <p:cNvCxnSpPr/>
          <p:nvPr/>
        </p:nvCxnSpPr>
        <p:spPr>
          <a:xfrm>
            <a:off x="5434028" y="3840645"/>
            <a:ext cx="0" cy="4358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30F3A503-38DF-472D-8A7D-09919E273348}"/>
              </a:ext>
            </a:extLst>
          </p:cNvPr>
          <p:cNvCxnSpPr/>
          <p:nvPr/>
        </p:nvCxnSpPr>
        <p:spPr>
          <a:xfrm>
            <a:off x="6888756" y="3840645"/>
            <a:ext cx="0" cy="4358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>
            <a:extLst>
              <a:ext uri="{FF2B5EF4-FFF2-40B4-BE49-F238E27FC236}">
                <a16:creationId xmlns:a16="http://schemas.microsoft.com/office/drawing/2014/main" id="{C69D016A-537E-405E-AE04-4B16CE823355}"/>
              </a:ext>
            </a:extLst>
          </p:cNvPr>
          <p:cNvSpPr/>
          <p:nvPr/>
        </p:nvSpPr>
        <p:spPr>
          <a:xfrm>
            <a:off x="3884854" y="4909541"/>
            <a:ext cx="2810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</a:t>
            </a:r>
            <a:r>
              <a:rPr lang="en-CA" sz="10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gtacatagagaatcaggtg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</a:t>
            </a:r>
            <a:r>
              <a:rPr lang="en-CA" sz="10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catgtatctcttagtccac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A6A6081-388F-4619-AB5F-6571432FA6DF}"/>
              </a:ext>
            </a:extLst>
          </p:cNvPr>
          <p:cNvSpPr/>
          <p:nvPr/>
        </p:nvSpPr>
        <p:spPr>
          <a:xfrm>
            <a:off x="5007877" y="5262937"/>
            <a:ext cx="4952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gtacatagagaatcaggtg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cattcaaccctaatcccaaagtacttaatttgca</a:t>
            </a:r>
          </a:p>
          <a:p>
            <a:r>
              <a:rPr lang="en-CA" sz="10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catgtatctcttagtccac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gtaagttgggattagggtttcatgaattaaacgt</a:t>
            </a:r>
          </a:p>
        </p:txBody>
      </p:sp>
      <p:pic>
        <p:nvPicPr>
          <p:cNvPr id="159" name="Graphic 158" descr="Scissors">
            <a:extLst>
              <a:ext uri="{FF2B5EF4-FFF2-40B4-BE49-F238E27FC236}">
                <a16:creationId xmlns:a16="http://schemas.microsoft.com/office/drawing/2014/main" id="{0F6E894E-BBEA-49A0-B2B1-13E2B604CF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62520" y="1003508"/>
            <a:ext cx="321369" cy="321369"/>
          </a:xfrm>
          <a:prstGeom prst="rect">
            <a:avLst/>
          </a:prstGeom>
        </p:spPr>
      </p:pic>
      <p:pic>
        <p:nvPicPr>
          <p:cNvPr id="160" name="Graphic 159" descr="Scissors">
            <a:extLst>
              <a:ext uri="{FF2B5EF4-FFF2-40B4-BE49-F238E27FC236}">
                <a16:creationId xmlns:a16="http://schemas.microsoft.com/office/drawing/2014/main" id="{4E9B1BA0-874C-48D8-B144-BB3EBFE2D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989641" y="936315"/>
            <a:ext cx="321369" cy="32136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52BFB75-D03A-4AE9-A5DB-A61C0DB28FBA}"/>
              </a:ext>
            </a:extLst>
          </p:cNvPr>
          <p:cNvSpPr/>
          <p:nvPr/>
        </p:nvSpPr>
        <p:spPr>
          <a:xfrm rot="1800000">
            <a:off x="5225893" y="3307129"/>
            <a:ext cx="18774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5’ </a:t>
            </a:r>
            <a:r>
              <a:rPr lang="en-CA" sz="10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gtacatagagaatcaggtg</a:t>
            </a:r>
            <a:endParaRPr lang="en-CA" sz="1000" dirty="0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507D19B1-DD75-4C70-9C62-C180C1727247}"/>
              </a:ext>
            </a:extLst>
          </p:cNvPr>
          <p:cNvSpPr/>
          <p:nvPr/>
        </p:nvSpPr>
        <p:spPr>
          <a:xfrm>
            <a:off x="9163656" y="5201112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64" name="Arrow: Down 163">
            <a:extLst>
              <a:ext uri="{FF2B5EF4-FFF2-40B4-BE49-F238E27FC236}">
                <a16:creationId xmlns:a16="http://schemas.microsoft.com/office/drawing/2014/main" id="{2EEFADB4-EA13-404A-9332-759DD343F1FD}"/>
              </a:ext>
            </a:extLst>
          </p:cNvPr>
          <p:cNvSpPr/>
          <p:nvPr/>
        </p:nvSpPr>
        <p:spPr>
          <a:xfrm>
            <a:off x="6154090" y="5759281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E59C3DC-083F-4BCA-B0B3-3C8597F52DE7}"/>
              </a:ext>
            </a:extLst>
          </p:cNvPr>
          <p:cNvSpPr txBox="1"/>
          <p:nvPr/>
        </p:nvSpPr>
        <p:spPr>
          <a:xfrm>
            <a:off x="6376001" y="5724872"/>
            <a:ext cx="794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T5 Exo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3C8B81DD-CA34-4270-B463-FD6468DF112C}"/>
              </a:ext>
            </a:extLst>
          </p:cNvPr>
          <p:cNvSpPr/>
          <p:nvPr/>
        </p:nvSpPr>
        <p:spPr>
          <a:xfrm>
            <a:off x="3983893" y="6205598"/>
            <a:ext cx="2810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</a:t>
            </a:r>
            <a:r>
              <a:rPr lang="en-CA" sz="10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gtacatagagaatcaggtg</a:t>
            </a:r>
          </a:p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cgtcgttctaa</a:t>
            </a:r>
            <a:endParaRPr lang="en-CA" sz="1000" dirty="0"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83366467-D644-43D4-B31D-91AFDFF58784}"/>
              </a:ext>
            </a:extLst>
          </p:cNvPr>
          <p:cNvSpPr/>
          <p:nvPr/>
        </p:nvSpPr>
        <p:spPr>
          <a:xfrm>
            <a:off x="5042996" y="6201934"/>
            <a:ext cx="4952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caaccctaatcccaaagtacttaatttgca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0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catgtatctcttagtccac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gtaagttgggattagggtttcatgaattaaacgt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E7ACC662-0390-4095-B367-14771366E272}"/>
              </a:ext>
            </a:extLst>
          </p:cNvPr>
          <p:cNvSpPr/>
          <p:nvPr/>
        </p:nvSpPr>
        <p:spPr>
          <a:xfrm>
            <a:off x="3766963" y="6201934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764CFCBD-CA7E-46E5-A385-797B84654011}"/>
              </a:ext>
            </a:extLst>
          </p:cNvPr>
          <p:cNvSpPr txBox="1"/>
          <p:nvPr/>
        </p:nvSpPr>
        <p:spPr>
          <a:xfrm>
            <a:off x="3729717" y="404649"/>
            <a:ext cx="7817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Overhangs can be on one primer or BOTH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B889EBF-B3F4-49BD-B6D6-94D8464F4F99}"/>
              </a:ext>
            </a:extLst>
          </p:cNvPr>
          <p:cNvSpPr txBox="1"/>
          <p:nvPr/>
        </p:nvSpPr>
        <p:spPr>
          <a:xfrm>
            <a:off x="3934053" y="7574"/>
            <a:ext cx="4622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Operation: Make a deletion -&gt; Alternative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947FB0B-1AA6-4B37-B384-880EAC96B4A9}"/>
              </a:ext>
            </a:extLst>
          </p:cNvPr>
          <p:cNvSpPr/>
          <p:nvPr/>
        </p:nvSpPr>
        <p:spPr>
          <a:xfrm>
            <a:off x="6975384" y="5992330"/>
            <a:ext cx="794000" cy="25061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Polymerase</a:t>
            </a:r>
            <a:endParaRPr lang="en-CA" sz="600" b="1" dirty="0">
              <a:solidFill>
                <a:schemeClr val="tx1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A017CB8-2C45-48FC-B036-F9B20513F9E9}"/>
              </a:ext>
            </a:extLst>
          </p:cNvPr>
          <p:cNvSpPr/>
          <p:nvPr/>
        </p:nvSpPr>
        <p:spPr>
          <a:xfrm>
            <a:off x="7851929" y="5995121"/>
            <a:ext cx="794000" cy="25061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Ligase</a:t>
            </a:r>
            <a:endParaRPr lang="en-CA" sz="600" b="1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25EB2E7-B8E7-4E4C-96BF-093220955AA7}"/>
              </a:ext>
            </a:extLst>
          </p:cNvPr>
          <p:cNvCxnSpPr>
            <a:cxnSpLocks/>
          </p:cNvCxnSpPr>
          <p:nvPr/>
        </p:nvCxnSpPr>
        <p:spPr>
          <a:xfrm flipH="1">
            <a:off x="6824055" y="6153310"/>
            <a:ext cx="107148" cy="1748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8496BAAA-95FE-4332-AAFC-246217AE1328}"/>
              </a:ext>
            </a:extLst>
          </p:cNvPr>
          <p:cNvSpPr txBox="1"/>
          <p:nvPr/>
        </p:nvSpPr>
        <p:spPr>
          <a:xfrm>
            <a:off x="8621646" y="5992330"/>
            <a:ext cx="12795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Fills gap, seals nick</a:t>
            </a:r>
            <a:endParaRPr lang="en-CA" sz="1100" b="1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3FA41BD-37FC-4433-95B8-A87278F4DA45}"/>
              </a:ext>
            </a:extLst>
          </p:cNvPr>
          <p:cNvCxnSpPr/>
          <p:nvPr/>
        </p:nvCxnSpPr>
        <p:spPr>
          <a:xfrm>
            <a:off x="2018633" y="2854263"/>
            <a:ext cx="8326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484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DAE2A1DF-0394-4A52-A0EE-1EE9AA74223F}"/>
              </a:ext>
            </a:extLst>
          </p:cNvPr>
          <p:cNvSpPr/>
          <p:nvPr/>
        </p:nvSpPr>
        <p:spPr>
          <a:xfrm>
            <a:off x="2908880" y="3179808"/>
            <a:ext cx="81557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tttaacagagcattcaaccct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3’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cgtcgttctaagttcatgtatctcttagtccacttttgattaaaattgtctcgtaagttgggattagggtttcatgaattaaacgt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3’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tatctcttagtccacttttgatta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075DBF8-FD6C-49C0-B3A9-97E83B9BAFB1}"/>
              </a:ext>
            </a:extLst>
          </p:cNvPr>
          <p:cNvSpPr/>
          <p:nvPr/>
        </p:nvSpPr>
        <p:spPr>
          <a:xfrm>
            <a:off x="2910525" y="1385300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cgtcgttctaagttcatgtatctcttagtccacttttgattaaaattgtctcgtaagttgggattagggtttcatgaattaaacgt</a:t>
            </a:r>
          </a:p>
        </p:txBody>
      </p:sp>
      <p:sp>
        <p:nvSpPr>
          <p:cNvPr id="52" name="Arrow: Down 51">
            <a:extLst>
              <a:ext uri="{FF2B5EF4-FFF2-40B4-BE49-F238E27FC236}">
                <a16:creationId xmlns:a16="http://schemas.microsoft.com/office/drawing/2014/main" id="{4754417C-FACC-4C3D-A234-D0A454E2BA6A}"/>
              </a:ext>
            </a:extLst>
          </p:cNvPr>
          <p:cNvSpPr/>
          <p:nvPr/>
        </p:nvSpPr>
        <p:spPr>
          <a:xfrm>
            <a:off x="6050625" y="1769650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004AEC0-1DD4-41A6-BF07-37A346789B4F}"/>
              </a:ext>
            </a:extLst>
          </p:cNvPr>
          <p:cNvSpPr/>
          <p:nvPr/>
        </p:nvSpPr>
        <p:spPr>
          <a:xfrm>
            <a:off x="2684234" y="1398052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24A847A-EAA4-44D5-AF91-1CBAB4651444}"/>
              </a:ext>
            </a:extLst>
          </p:cNvPr>
          <p:cNvSpPr/>
          <p:nvPr/>
        </p:nvSpPr>
        <p:spPr>
          <a:xfrm>
            <a:off x="2275563" y="2063198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5E24A9D-987E-4672-B645-67F3E3A1F787}"/>
              </a:ext>
            </a:extLst>
          </p:cNvPr>
          <p:cNvSpPr txBox="1"/>
          <p:nvPr/>
        </p:nvSpPr>
        <p:spPr>
          <a:xfrm>
            <a:off x="6272536" y="1731197"/>
            <a:ext cx="722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How?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5F32F3-9557-4217-AAA9-9983A128986F}"/>
              </a:ext>
            </a:extLst>
          </p:cNvPr>
          <p:cNvSpPr/>
          <p:nvPr/>
        </p:nvSpPr>
        <p:spPr>
          <a:xfrm>
            <a:off x="2716856" y="3339622"/>
            <a:ext cx="377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A963F95-7FB8-4D38-A203-8C503D0E013D}"/>
              </a:ext>
            </a:extLst>
          </p:cNvPr>
          <p:cNvSpPr txBox="1"/>
          <p:nvPr/>
        </p:nvSpPr>
        <p:spPr>
          <a:xfrm>
            <a:off x="5801368" y="2783909"/>
            <a:ext cx="3192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Forward Primer (with overhang)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C897F37-D700-4203-AA97-4F4D9156E92A}"/>
              </a:ext>
            </a:extLst>
          </p:cNvPr>
          <p:cNvSpPr txBox="1"/>
          <p:nvPr/>
        </p:nvSpPr>
        <p:spPr>
          <a:xfrm>
            <a:off x="6845114" y="3796358"/>
            <a:ext cx="3598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Reverse Primer (Also with overhang)</a:t>
            </a:r>
          </a:p>
        </p:txBody>
      </p:sp>
      <p:sp>
        <p:nvSpPr>
          <p:cNvPr id="59" name="Arrow: Down 58">
            <a:extLst>
              <a:ext uri="{FF2B5EF4-FFF2-40B4-BE49-F238E27FC236}">
                <a16:creationId xmlns:a16="http://schemas.microsoft.com/office/drawing/2014/main" id="{28ECE4CF-3F33-4FC8-9D22-03308044732D}"/>
              </a:ext>
            </a:extLst>
          </p:cNvPr>
          <p:cNvSpPr/>
          <p:nvPr/>
        </p:nvSpPr>
        <p:spPr>
          <a:xfrm>
            <a:off x="5943306" y="4282259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F6DA290-CAEE-423D-8134-F29881080293}"/>
              </a:ext>
            </a:extLst>
          </p:cNvPr>
          <p:cNvSpPr txBox="1"/>
          <p:nvPr/>
        </p:nvSpPr>
        <p:spPr>
          <a:xfrm>
            <a:off x="6165217" y="424785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PCR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2622BFD4-F111-458C-8AC6-314C7B16604A}"/>
              </a:ext>
            </a:extLst>
          </p:cNvPr>
          <p:cNvCxnSpPr>
            <a:cxnSpLocks/>
          </p:cNvCxnSpPr>
          <p:nvPr/>
        </p:nvCxnSpPr>
        <p:spPr>
          <a:xfrm>
            <a:off x="8040644" y="3303221"/>
            <a:ext cx="13847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6B1852A-6335-4F73-BC6D-2BFFCA40382D}"/>
              </a:ext>
            </a:extLst>
          </p:cNvPr>
          <p:cNvCxnSpPr>
            <a:cxnSpLocks/>
            <a:endCxn id="56" idx="2"/>
          </p:cNvCxnSpPr>
          <p:nvPr/>
        </p:nvCxnSpPr>
        <p:spPr>
          <a:xfrm flipH="1" flipV="1">
            <a:off x="2905596" y="3739732"/>
            <a:ext cx="1204890" cy="7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3C908CF-1F91-43CD-B5C2-667A5AB84F65}"/>
              </a:ext>
            </a:extLst>
          </p:cNvPr>
          <p:cNvSpPr/>
          <p:nvPr/>
        </p:nvSpPr>
        <p:spPr>
          <a:xfrm>
            <a:off x="4908624" y="5181703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FD1511B-2978-4E58-9867-B0044C189402}"/>
              </a:ext>
            </a:extLst>
          </p:cNvPr>
          <p:cNvSpPr/>
          <p:nvPr/>
        </p:nvSpPr>
        <p:spPr>
          <a:xfrm>
            <a:off x="9570369" y="3234255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18C775E-5906-4F4E-AF29-AA743FCD9805}"/>
              </a:ext>
            </a:extLst>
          </p:cNvPr>
          <p:cNvSpPr/>
          <p:nvPr/>
        </p:nvSpPr>
        <p:spPr>
          <a:xfrm>
            <a:off x="2398356" y="3224450"/>
            <a:ext cx="273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704C7E6-A223-4EA7-B2C5-8EA118351923}"/>
              </a:ext>
            </a:extLst>
          </p:cNvPr>
          <p:cNvSpPr/>
          <p:nvPr/>
        </p:nvSpPr>
        <p:spPr>
          <a:xfrm>
            <a:off x="2045415" y="4779217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907792F-013B-4F8A-96E4-4F3DE57710D1}"/>
              </a:ext>
            </a:extLst>
          </p:cNvPr>
          <p:cNvSpPr/>
          <p:nvPr/>
        </p:nvSpPr>
        <p:spPr>
          <a:xfrm>
            <a:off x="9806764" y="5120148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E13942F-AE68-4BF9-84BD-C7139A2B9B51}"/>
              </a:ext>
            </a:extLst>
          </p:cNvPr>
          <p:cNvSpPr/>
          <p:nvPr/>
        </p:nvSpPr>
        <p:spPr>
          <a:xfrm>
            <a:off x="6831088" y="4861102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3’5’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C77C5FA-18FC-4B8F-A69D-1ED1A8DF9129}"/>
              </a:ext>
            </a:extLst>
          </p:cNvPr>
          <p:cNvCxnSpPr/>
          <p:nvPr/>
        </p:nvCxnSpPr>
        <p:spPr>
          <a:xfrm>
            <a:off x="6195116" y="3311060"/>
            <a:ext cx="0" cy="43589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E5EB1000-D1FC-4401-82F3-B7D1D3BE3752}"/>
              </a:ext>
            </a:extLst>
          </p:cNvPr>
          <p:cNvSpPr/>
          <p:nvPr/>
        </p:nvSpPr>
        <p:spPr>
          <a:xfrm>
            <a:off x="9513718" y="1291559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C2D50B7-A7B8-4F59-B566-1243E6E57556}"/>
              </a:ext>
            </a:extLst>
          </p:cNvPr>
          <p:cNvSpPr/>
          <p:nvPr/>
        </p:nvSpPr>
        <p:spPr>
          <a:xfrm>
            <a:off x="2406932" y="1291559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3EDDDD5-7D27-4515-8F98-E07175FFB2B7}"/>
              </a:ext>
            </a:extLst>
          </p:cNvPr>
          <p:cNvSpPr/>
          <p:nvPr/>
        </p:nvSpPr>
        <p:spPr>
          <a:xfrm>
            <a:off x="10148530" y="1993498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6E3F928-5353-4944-874F-76552D259D53}"/>
              </a:ext>
            </a:extLst>
          </p:cNvPr>
          <p:cNvSpPr/>
          <p:nvPr/>
        </p:nvSpPr>
        <p:spPr>
          <a:xfrm>
            <a:off x="1999914" y="1954929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A6B3EC9-2E5C-46A9-ACD2-AD4632B2B280}"/>
              </a:ext>
            </a:extLst>
          </p:cNvPr>
          <p:cNvSpPr/>
          <p:nvPr/>
        </p:nvSpPr>
        <p:spPr>
          <a:xfrm>
            <a:off x="2524704" y="2063198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</a:t>
            </a:r>
            <a:r>
              <a:rPr lang="en-CA" sz="10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ATGCATGCATGC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</a:t>
            </a:r>
            <a:r>
              <a:rPr lang="en-CA" sz="10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TACGTACGTACG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aaattgtctcgtaagttgggattagggtttcatgaattaaacgt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4FDA4B9-69E8-427D-AECD-68A0C7ACD8C3}"/>
              </a:ext>
            </a:extLst>
          </p:cNvPr>
          <p:cNvCxnSpPr/>
          <p:nvPr/>
        </p:nvCxnSpPr>
        <p:spPr>
          <a:xfrm>
            <a:off x="5809944" y="2027414"/>
            <a:ext cx="0" cy="43589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975BEE1-A222-4C32-8B7F-F89925E3A8A3}"/>
              </a:ext>
            </a:extLst>
          </p:cNvPr>
          <p:cNvCxnSpPr/>
          <p:nvPr/>
        </p:nvCxnSpPr>
        <p:spPr>
          <a:xfrm>
            <a:off x="6732888" y="2046106"/>
            <a:ext cx="0" cy="43589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D2CF87BF-007C-49B2-856B-21E9CE48DB9A}"/>
              </a:ext>
            </a:extLst>
          </p:cNvPr>
          <p:cNvSpPr/>
          <p:nvPr/>
        </p:nvSpPr>
        <p:spPr>
          <a:xfrm rot="900000">
            <a:off x="4584908" y="2966580"/>
            <a:ext cx="17235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5’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ctaat</a:t>
            </a:r>
            <a:r>
              <a:rPr lang="en-CA" sz="10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ATGCATGCATGC</a:t>
            </a:r>
            <a:endParaRPr lang="en-CA" sz="10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F5B1246-65C7-44A7-828E-CF2BEF27E3BD}"/>
              </a:ext>
            </a:extLst>
          </p:cNvPr>
          <p:cNvSpPr/>
          <p:nvPr/>
        </p:nvSpPr>
        <p:spPr>
          <a:xfrm>
            <a:off x="5111677" y="5181703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ctaat</a:t>
            </a:r>
            <a:r>
              <a:rPr lang="en-CA" sz="10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ATGCATGCATGC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tttaacagagcattcaaccctaatcccaaagtacttaatttgca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gatta</a:t>
            </a:r>
            <a:r>
              <a:rPr lang="en-CA" sz="10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TACGTACGTACG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aaattgtctcgtaagttgggattagggtttcatgaattaaacgt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39972AA-3520-4504-846A-D8C59E159651}"/>
              </a:ext>
            </a:extLst>
          </p:cNvPr>
          <p:cNvSpPr/>
          <p:nvPr/>
        </p:nvSpPr>
        <p:spPr>
          <a:xfrm>
            <a:off x="2288211" y="4838750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</a:t>
            </a:r>
            <a:r>
              <a:rPr lang="en-CA" sz="10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ATGCATGCATGC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tttaa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</a:t>
            </a:r>
            <a:r>
              <a:rPr lang="en-CA" sz="10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TACGTACGTACG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aaatt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0F7A498-ACF3-472E-98C3-FD32A76C1F6E}"/>
              </a:ext>
            </a:extLst>
          </p:cNvPr>
          <p:cNvSpPr/>
          <p:nvPr/>
        </p:nvSpPr>
        <p:spPr>
          <a:xfrm>
            <a:off x="2116033" y="6095678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F3CADE1-2680-4493-9D0B-7D91106D95B3}"/>
              </a:ext>
            </a:extLst>
          </p:cNvPr>
          <p:cNvSpPr/>
          <p:nvPr/>
        </p:nvSpPr>
        <p:spPr>
          <a:xfrm>
            <a:off x="9866703" y="6001954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CB1D045-5F33-4B7E-A833-86E8DE2984DB}"/>
              </a:ext>
            </a:extLst>
          </p:cNvPr>
          <p:cNvSpPr/>
          <p:nvPr/>
        </p:nvSpPr>
        <p:spPr>
          <a:xfrm>
            <a:off x="1840384" y="5987409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0F2A5A-EF8D-4AF2-850C-3D51692372E5}"/>
              </a:ext>
            </a:extLst>
          </p:cNvPr>
          <p:cNvSpPr/>
          <p:nvPr/>
        </p:nvSpPr>
        <p:spPr>
          <a:xfrm rot="1800000">
            <a:off x="6041953" y="4025936"/>
            <a:ext cx="17235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TACGTACGTACG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aaatt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5’</a:t>
            </a:r>
            <a:endParaRPr lang="en-CA" sz="1000" dirty="0"/>
          </a:p>
        </p:txBody>
      </p:sp>
      <p:sp>
        <p:nvSpPr>
          <p:cNvPr id="95" name="Arrow: Down 94">
            <a:extLst>
              <a:ext uri="{FF2B5EF4-FFF2-40B4-BE49-F238E27FC236}">
                <a16:creationId xmlns:a16="http://schemas.microsoft.com/office/drawing/2014/main" id="{0454514C-14DD-4D01-A46E-9EEF7B3B76BD}"/>
              </a:ext>
            </a:extLst>
          </p:cNvPr>
          <p:cNvSpPr/>
          <p:nvPr/>
        </p:nvSpPr>
        <p:spPr>
          <a:xfrm>
            <a:off x="5945017" y="5688929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2ED164E-4A86-4766-A140-0C3C87D68901}"/>
              </a:ext>
            </a:extLst>
          </p:cNvPr>
          <p:cNvSpPr txBox="1"/>
          <p:nvPr/>
        </p:nvSpPr>
        <p:spPr>
          <a:xfrm>
            <a:off x="6166928" y="5654520"/>
            <a:ext cx="794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T5 Exo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55B1D48-BA70-450A-A1B7-B4B7CFFEF0B3}"/>
              </a:ext>
            </a:extLst>
          </p:cNvPr>
          <p:cNvCxnSpPr/>
          <p:nvPr/>
        </p:nvCxnSpPr>
        <p:spPr>
          <a:xfrm>
            <a:off x="5555902" y="4806626"/>
            <a:ext cx="0" cy="43589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F2EA44DA-4634-406A-B193-C44233AA0F32}"/>
              </a:ext>
            </a:extLst>
          </p:cNvPr>
          <p:cNvCxnSpPr/>
          <p:nvPr/>
        </p:nvCxnSpPr>
        <p:spPr>
          <a:xfrm>
            <a:off x="6478846" y="4825318"/>
            <a:ext cx="0" cy="43589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624D11A-8353-485E-95B2-EEB610F0259D}"/>
              </a:ext>
            </a:extLst>
          </p:cNvPr>
          <p:cNvCxnSpPr/>
          <p:nvPr/>
        </p:nvCxnSpPr>
        <p:spPr>
          <a:xfrm>
            <a:off x="5555902" y="5209477"/>
            <a:ext cx="0" cy="43589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91C01B7-CFB9-47E8-82AA-4E06B607DDE4}"/>
              </a:ext>
            </a:extLst>
          </p:cNvPr>
          <p:cNvCxnSpPr/>
          <p:nvPr/>
        </p:nvCxnSpPr>
        <p:spPr>
          <a:xfrm>
            <a:off x="6478846" y="5228169"/>
            <a:ext cx="0" cy="43589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1EB917B-67EC-42B0-AD7E-3D418A3B88C7}"/>
              </a:ext>
            </a:extLst>
          </p:cNvPr>
          <p:cNvSpPr/>
          <p:nvPr/>
        </p:nvSpPr>
        <p:spPr>
          <a:xfrm>
            <a:off x="5165215" y="6078639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agagcattcaaccctaatcccaaagtacttaatttgca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gatta</a:t>
            </a:r>
            <a:r>
              <a:rPr lang="en-CA" sz="10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TACGTACGTACG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aaattgtctcgtaagttgggattagggtttcatgaattaaacgt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1F71ABD-8CB9-4DD0-9491-7B8419252052}"/>
              </a:ext>
            </a:extLst>
          </p:cNvPr>
          <p:cNvSpPr/>
          <p:nvPr/>
        </p:nvSpPr>
        <p:spPr>
          <a:xfrm>
            <a:off x="2341749" y="6078586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</a:t>
            </a:r>
            <a:r>
              <a:rPr lang="en-CA" sz="10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ATGCATGCATGC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tttaa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B341A8D-E92E-4125-9FAF-8EDC365D2BC3}"/>
              </a:ext>
            </a:extLst>
          </p:cNvPr>
          <p:cNvCxnSpPr/>
          <p:nvPr/>
        </p:nvCxnSpPr>
        <p:spPr>
          <a:xfrm>
            <a:off x="5622577" y="6059894"/>
            <a:ext cx="0" cy="43589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D74F7BB-1E5E-4D61-A4C0-32BB39B3B0A7}"/>
              </a:ext>
            </a:extLst>
          </p:cNvPr>
          <p:cNvCxnSpPr/>
          <p:nvPr/>
        </p:nvCxnSpPr>
        <p:spPr>
          <a:xfrm>
            <a:off x="6545521" y="6078586"/>
            <a:ext cx="0" cy="43589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9C7D9ACE-B34C-41A9-8155-B151B67B9F7C}"/>
              </a:ext>
            </a:extLst>
          </p:cNvPr>
          <p:cNvSpPr txBox="1"/>
          <p:nvPr/>
        </p:nvSpPr>
        <p:spPr>
          <a:xfrm>
            <a:off x="2688568" y="379251"/>
            <a:ext cx="781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Insert can be </a:t>
            </a:r>
            <a:r>
              <a:rPr lang="en-CA" b="1" dirty="0"/>
              <a:t>as big as PCR will tolerate</a:t>
            </a:r>
          </a:p>
          <a:p>
            <a:pPr marL="285750" indent="-285750">
              <a:buFontTx/>
              <a:buChar char="-"/>
            </a:pPr>
            <a:r>
              <a:rPr lang="en-CA" dirty="0"/>
              <a:t>Insert can be on one primer or BOTH (~25bp from each, up to ~50bp insertion)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36BF640-2138-4CBD-94C5-9189528809C0}"/>
              </a:ext>
            </a:extLst>
          </p:cNvPr>
          <p:cNvSpPr txBox="1"/>
          <p:nvPr/>
        </p:nvSpPr>
        <p:spPr>
          <a:xfrm>
            <a:off x="3934053" y="7574"/>
            <a:ext cx="5309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Operation: Make a small insertion -&gt; Alternative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C00694F-C8F2-4736-B2A0-7E84EF30C0FE}"/>
              </a:ext>
            </a:extLst>
          </p:cNvPr>
          <p:cNvSpPr/>
          <p:nvPr/>
        </p:nvSpPr>
        <p:spPr>
          <a:xfrm>
            <a:off x="7132833" y="5806657"/>
            <a:ext cx="794000" cy="25061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Polymerase</a:t>
            </a:r>
            <a:endParaRPr lang="en-CA" sz="600" b="1" dirty="0">
              <a:solidFill>
                <a:schemeClr val="tx1"/>
              </a:solidFill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BF4929B-3F0C-49E1-9890-360975C733C3}"/>
              </a:ext>
            </a:extLst>
          </p:cNvPr>
          <p:cNvSpPr/>
          <p:nvPr/>
        </p:nvSpPr>
        <p:spPr>
          <a:xfrm>
            <a:off x="8009378" y="5809448"/>
            <a:ext cx="794000" cy="25061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Ligase</a:t>
            </a:r>
            <a:endParaRPr lang="en-CA" sz="600" b="1" dirty="0">
              <a:solidFill>
                <a:schemeClr val="tx1"/>
              </a:solidFill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332A6F0E-A38F-4E75-9B62-E859464C01BD}"/>
              </a:ext>
            </a:extLst>
          </p:cNvPr>
          <p:cNvCxnSpPr>
            <a:cxnSpLocks/>
          </p:cNvCxnSpPr>
          <p:nvPr/>
        </p:nvCxnSpPr>
        <p:spPr>
          <a:xfrm flipH="1">
            <a:off x="6981504" y="5967637"/>
            <a:ext cx="107148" cy="1748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3C1B540D-CC66-4061-8D4B-C0C948291D9C}"/>
              </a:ext>
            </a:extLst>
          </p:cNvPr>
          <p:cNvSpPr txBox="1"/>
          <p:nvPr/>
        </p:nvSpPr>
        <p:spPr>
          <a:xfrm>
            <a:off x="8779095" y="5806657"/>
            <a:ext cx="12795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Fills gap, seals nick</a:t>
            </a:r>
            <a:endParaRPr lang="en-CA" sz="1100" b="1" dirty="0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FC69FC8-08D9-4FAD-8FA1-20308E781C72}"/>
              </a:ext>
            </a:extLst>
          </p:cNvPr>
          <p:cNvCxnSpPr/>
          <p:nvPr/>
        </p:nvCxnSpPr>
        <p:spPr>
          <a:xfrm>
            <a:off x="2275563" y="2561474"/>
            <a:ext cx="8326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14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2603085" y="2022260"/>
            <a:ext cx="698583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Make a point mutation/substitution (A few bp within ~50bp window)</a:t>
            </a:r>
          </a:p>
          <a:p>
            <a:pPr marL="285750" indent="-285750">
              <a:buFontTx/>
              <a:buChar char="-"/>
            </a:pPr>
            <a:r>
              <a:rPr lang="en-CA" dirty="0"/>
              <a:t>Make a deletion (Any size)</a:t>
            </a:r>
          </a:p>
          <a:p>
            <a:pPr marL="285750" indent="-285750">
              <a:buFontTx/>
              <a:buChar char="-"/>
            </a:pPr>
            <a:r>
              <a:rPr lang="en-CA" dirty="0"/>
              <a:t>Make a small insertion (Less than ~50bp)</a:t>
            </a:r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r>
              <a:rPr lang="en-CA" dirty="0"/>
              <a:t>Transfer DNA from plasmid -&gt; plasmid (“sub-cloning”)</a:t>
            </a:r>
          </a:p>
          <a:p>
            <a:pPr marL="285750" indent="-285750">
              <a:buFontTx/>
              <a:buChar char="-"/>
            </a:pPr>
            <a:r>
              <a:rPr lang="en-CA" dirty="0"/>
              <a:t>Insert synthesized DNA into plasmid</a:t>
            </a:r>
          </a:p>
          <a:p>
            <a:pPr marL="285750" indent="-285750">
              <a:buFontTx/>
              <a:buChar char="-"/>
            </a:pPr>
            <a:r>
              <a:rPr lang="en-CA" dirty="0"/>
              <a:t>Insert genomic DNA into plasmid</a:t>
            </a:r>
          </a:p>
          <a:p>
            <a:pPr marL="285750" indent="-285750">
              <a:buFontTx/>
              <a:buChar char="-"/>
            </a:pPr>
            <a:r>
              <a:rPr lang="en-CA" dirty="0"/>
              <a:t>Clone gene from mRNA into plasmid</a:t>
            </a:r>
          </a:p>
          <a:p>
            <a:pPr marL="285750" indent="-285750">
              <a:buFontTx/>
              <a:buChar char="-"/>
            </a:pPr>
            <a:endParaRPr lang="en-CA" dirty="0"/>
          </a:p>
          <a:p>
            <a:endParaRPr lang="en-CA" dirty="0"/>
          </a:p>
          <a:p>
            <a:pPr marL="285750" indent="-285750">
              <a:buFontTx/>
              <a:buChar char="-"/>
            </a:pPr>
            <a:r>
              <a:rPr lang="en-CA" dirty="0"/>
              <a:t>Multi-fragment assemblies</a:t>
            </a:r>
          </a:p>
          <a:p>
            <a:pPr marL="285750" indent="-285750">
              <a:buFontTx/>
              <a:buChar char="-"/>
            </a:pPr>
            <a:r>
              <a:rPr lang="en-CA" dirty="0"/>
              <a:t>Make a substitution (Alternative)</a:t>
            </a:r>
          </a:p>
          <a:p>
            <a:pPr marL="285750" indent="-285750">
              <a:buFontTx/>
              <a:buChar char="-"/>
            </a:pPr>
            <a:r>
              <a:rPr lang="en-CA" dirty="0"/>
              <a:t>Make a deletion (Alternative)</a:t>
            </a:r>
          </a:p>
          <a:p>
            <a:pPr marL="285750" indent="-285750">
              <a:buFontTx/>
              <a:buChar char="-"/>
            </a:pPr>
            <a:r>
              <a:rPr lang="en-CA" dirty="0"/>
              <a:t>Make a small insertion (Alternative)</a:t>
            </a:r>
          </a:p>
          <a:p>
            <a:pPr marL="285750" indent="-285750">
              <a:buFontTx/>
              <a:buChar char="-"/>
            </a:pPr>
            <a:endParaRPr lang="en-C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3061460" y="166640"/>
            <a:ext cx="7042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What are the general operations we want to do when cloning?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2227EFF4-BAEF-4E67-B817-EC3E6A9697AD}"/>
              </a:ext>
            </a:extLst>
          </p:cNvPr>
          <p:cNvSpPr/>
          <p:nvPr/>
        </p:nvSpPr>
        <p:spPr>
          <a:xfrm>
            <a:off x="2427625" y="3652469"/>
            <a:ext cx="154039" cy="124010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F07665-F9E7-4CBD-8633-5AFC45306293}"/>
              </a:ext>
            </a:extLst>
          </p:cNvPr>
          <p:cNvSpPr txBox="1"/>
          <p:nvPr/>
        </p:nvSpPr>
        <p:spPr>
          <a:xfrm>
            <a:off x="934265" y="3673593"/>
            <a:ext cx="1482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1 Vector</a:t>
            </a:r>
          </a:p>
          <a:p>
            <a:pPr algn="ctr"/>
            <a:r>
              <a:rPr lang="en-CA" dirty="0"/>
              <a:t>1 Insert</a:t>
            </a:r>
          </a:p>
          <a:p>
            <a:pPr algn="ctr"/>
            <a:r>
              <a:rPr lang="en-CA" dirty="0"/>
              <a:t>(2 Fragments)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42F5D9-C119-4B13-A6EF-1A071ABC82C8}"/>
              </a:ext>
            </a:extLst>
          </p:cNvPr>
          <p:cNvSpPr txBox="1"/>
          <p:nvPr/>
        </p:nvSpPr>
        <p:spPr>
          <a:xfrm>
            <a:off x="785438" y="5469662"/>
            <a:ext cx="1562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1 Vector</a:t>
            </a:r>
          </a:p>
          <a:p>
            <a:pPr algn="ctr"/>
            <a:r>
              <a:rPr lang="en-CA" dirty="0"/>
              <a:t>&gt;1 Insert</a:t>
            </a:r>
          </a:p>
          <a:p>
            <a:pPr algn="ctr"/>
            <a:r>
              <a:rPr lang="en-CA" dirty="0"/>
              <a:t>(&gt;2 fragments)</a:t>
            </a:r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1983E0C9-BA8E-437E-893F-E2A29E7D06B3}"/>
              </a:ext>
            </a:extLst>
          </p:cNvPr>
          <p:cNvSpPr/>
          <p:nvPr/>
        </p:nvSpPr>
        <p:spPr>
          <a:xfrm>
            <a:off x="2399643" y="2137547"/>
            <a:ext cx="160599" cy="69932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DA28BC-F5DC-45CB-92CD-77D69F84B7B6}"/>
              </a:ext>
            </a:extLst>
          </p:cNvPr>
          <p:cNvSpPr txBox="1"/>
          <p:nvPr/>
        </p:nvSpPr>
        <p:spPr>
          <a:xfrm>
            <a:off x="829966" y="2302543"/>
            <a:ext cx="1597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1 Fragment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5038AE3F-77C1-464C-965A-E7696333ECEB}"/>
              </a:ext>
            </a:extLst>
          </p:cNvPr>
          <p:cNvSpPr/>
          <p:nvPr/>
        </p:nvSpPr>
        <p:spPr>
          <a:xfrm rot="10800000">
            <a:off x="9588915" y="2165534"/>
            <a:ext cx="160599" cy="69932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CE4FD8E-4A4F-4CBC-83B0-385B030BDDEA}"/>
              </a:ext>
            </a:extLst>
          </p:cNvPr>
          <p:cNvSpPr txBox="1"/>
          <p:nvPr/>
        </p:nvSpPr>
        <p:spPr>
          <a:xfrm>
            <a:off x="9981556" y="2218528"/>
            <a:ext cx="1597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KLD</a:t>
            </a:r>
          </a:p>
          <a:p>
            <a:pPr algn="ctr"/>
            <a:r>
              <a:rPr lang="en-CA" dirty="0"/>
              <a:t>Mutagenesis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BB5B94-FCCB-4FC4-A535-874797834BA1}"/>
              </a:ext>
            </a:extLst>
          </p:cNvPr>
          <p:cNvSpPr txBox="1"/>
          <p:nvPr/>
        </p:nvSpPr>
        <p:spPr>
          <a:xfrm>
            <a:off x="9764375" y="3673593"/>
            <a:ext cx="2319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TEDA assembly</a:t>
            </a:r>
          </a:p>
          <a:p>
            <a:pPr algn="ctr"/>
            <a:r>
              <a:rPr lang="en-CA" dirty="0"/>
              <a:t>Gibson assembly</a:t>
            </a:r>
          </a:p>
          <a:p>
            <a:pPr algn="ctr"/>
            <a:r>
              <a:rPr lang="en-CA" dirty="0" err="1"/>
              <a:t>Hifi</a:t>
            </a:r>
            <a:r>
              <a:rPr lang="en-CA" dirty="0"/>
              <a:t> assembly</a:t>
            </a:r>
          </a:p>
          <a:p>
            <a:pPr algn="ctr"/>
            <a:r>
              <a:rPr lang="en-CA" dirty="0"/>
              <a:t>Golden Gate assembly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39CDB9-2460-4F03-9930-174EDC562F18}"/>
              </a:ext>
            </a:extLst>
          </p:cNvPr>
          <p:cNvSpPr txBox="1"/>
          <p:nvPr/>
        </p:nvSpPr>
        <p:spPr>
          <a:xfrm>
            <a:off x="5281394" y="1439324"/>
            <a:ext cx="1150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u="sng" dirty="0"/>
              <a:t>Operation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60FBF3C-1307-4EE4-86F8-40A5E6395E68}"/>
              </a:ext>
            </a:extLst>
          </p:cNvPr>
          <p:cNvSpPr txBox="1"/>
          <p:nvPr/>
        </p:nvSpPr>
        <p:spPr>
          <a:xfrm>
            <a:off x="1066288" y="1300825"/>
            <a:ext cx="1218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u="sng" dirty="0"/>
              <a:t>Number of</a:t>
            </a:r>
          </a:p>
          <a:p>
            <a:pPr algn="ctr"/>
            <a:r>
              <a:rPr lang="en-CA" b="1" u="sng" dirty="0"/>
              <a:t>Fragments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8D7D744-5FE6-410B-909F-8111031BF292}"/>
              </a:ext>
            </a:extLst>
          </p:cNvPr>
          <p:cNvSpPr txBox="1"/>
          <p:nvPr/>
        </p:nvSpPr>
        <p:spPr>
          <a:xfrm>
            <a:off x="10202478" y="1497724"/>
            <a:ext cx="1155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u="sng" dirty="0"/>
              <a:t>Technique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A613F4-DE13-4188-8876-14226CAFB5AD}"/>
              </a:ext>
            </a:extLst>
          </p:cNvPr>
          <p:cNvSpPr/>
          <p:nvPr/>
        </p:nvSpPr>
        <p:spPr>
          <a:xfrm>
            <a:off x="651317" y="1994226"/>
            <a:ext cx="11116955" cy="1063306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72EE7D8-3084-4767-A519-52F63DF61ED5}"/>
              </a:ext>
            </a:extLst>
          </p:cNvPr>
          <p:cNvSpPr txBox="1"/>
          <p:nvPr/>
        </p:nvSpPr>
        <p:spPr>
          <a:xfrm>
            <a:off x="9764375" y="5471974"/>
            <a:ext cx="2319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TEDA assembly</a:t>
            </a:r>
          </a:p>
          <a:p>
            <a:pPr algn="ctr"/>
            <a:r>
              <a:rPr lang="en-CA" dirty="0"/>
              <a:t>Gibson assembly</a:t>
            </a:r>
          </a:p>
          <a:p>
            <a:pPr algn="ctr"/>
            <a:r>
              <a:rPr lang="en-CA" dirty="0" err="1"/>
              <a:t>Hifi</a:t>
            </a:r>
            <a:r>
              <a:rPr lang="en-CA" dirty="0"/>
              <a:t> assembly</a:t>
            </a:r>
          </a:p>
          <a:p>
            <a:pPr algn="ctr"/>
            <a:r>
              <a:rPr lang="en-CA" dirty="0"/>
              <a:t>Golden Gate assembly</a:t>
            </a:r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9F83A739-506D-458D-A6C2-2C218CAD09A4}"/>
              </a:ext>
            </a:extLst>
          </p:cNvPr>
          <p:cNvSpPr/>
          <p:nvPr/>
        </p:nvSpPr>
        <p:spPr>
          <a:xfrm rot="10800000">
            <a:off x="9615098" y="3652469"/>
            <a:ext cx="154039" cy="124010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95108312-60A6-43D9-BC09-064C7B337719}"/>
              </a:ext>
            </a:extLst>
          </p:cNvPr>
          <p:cNvSpPr/>
          <p:nvPr/>
        </p:nvSpPr>
        <p:spPr>
          <a:xfrm rot="10800000">
            <a:off x="9636195" y="5432200"/>
            <a:ext cx="154039" cy="124010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Left Brace 39">
            <a:extLst>
              <a:ext uri="{FF2B5EF4-FFF2-40B4-BE49-F238E27FC236}">
                <a16:creationId xmlns:a16="http://schemas.microsoft.com/office/drawing/2014/main" id="{C825968C-A4C6-4E60-BEC2-2834EF7D23FD}"/>
              </a:ext>
            </a:extLst>
          </p:cNvPr>
          <p:cNvSpPr/>
          <p:nvPr/>
        </p:nvSpPr>
        <p:spPr>
          <a:xfrm>
            <a:off x="2462040" y="5299389"/>
            <a:ext cx="117405" cy="12638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4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>
            <a:extLst>
              <a:ext uri="{FF2B5EF4-FFF2-40B4-BE49-F238E27FC236}">
                <a16:creationId xmlns:a16="http://schemas.microsoft.com/office/drawing/2014/main" id="{367F021B-AD09-4A5D-8A8E-E86007BAADBD}"/>
              </a:ext>
            </a:extLst>
          </p:cNvPr>
          <p:cNvSpPr txBox="1"/>
          <p:nvPr/>
        </p:nvSpPr>
        <p:spPr>
          <a:xfrm>
            <a:off x="5254457" y="76994"/>
            <a:ext cx="2979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What is KLD mutagenesis?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BF6575-64E5-41F6-B98F-FA6CDDF3E6A8}"/>
              </a:ext>
            </a:extLst>
          </p:cNvPr>
          <p:cNvSpPr txBox="1"/>
          <p:nvPr/>
        </p:nvSpPr>
        <p:spPr>
          <a:xfrm>
            <a:off x="3305857" y="602180"/>
            <a:ext cx="68353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- Efficiently circularizes blunt ended dsDNA fragment, one pot reaction </a:t>
            </a:r>
          </a:p>
          <a:p>
            <a:r>
              <a:rPr lang="en-CA" dirty="0"/>
              <a:t>- Sold as Q5 Mutagenesis kit -&gt; NEB -&gt; $$$</a:t>
            </a:r>
          </a:p>
          <a:p>
            <a:r>
              <a:rPr lang="en-CA" dirty="0"/>
              <a:t>- Easily homebrewed!</a:t>
            </a:r>
          </a:p>
          <a:p>
            <a:r>
              <a:rPr lang="en-CA" b="1" dirty="0"/>
              <a:t>- K</a:t>
            </a:r>
            <a:r>
              <a:rPr lang="en-CA" dirty="0"/>
              <a:t>inase – Phosphorylates blunt ends</a:t>
            </a:r>
          </a:p>
          <a:p>
            <a:r>
              <a:rPr lang="en-CA" b="1" dirty="0"/>
              <a:t>- L</a:t>
            </a:r>
            <a:r>
              <a:rPr lang="en-CA" dirty="0"/>
              <a:t>igase – Ligates blunt ends</a:t>
            </a:r>
          </a:p>
          <a:p>
            <a:r>
              <a:rPr lang="en-CA" b="1" dirty="0"/>
              <a:t>- </a:t>
            </a:r>
            <a:r>
              <a:rPr lang="en-CA" b="1" dirty="0" err="1"/>
              <a:t>D</a:t>
            </a:r>
            <a:r>
              <a:rPr lang="en-CA" dirty="0" err="1"/>
              <a:t>pnI</a:t>
            </a:r>
            <a:r>
              <a:rPr lang="en-CA" dirty="0"/>
              <a:t> – Degrades template plasmid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9C7EE43-4359-4DE4-8DA2-2491FCDB12BA}"/>
              </a:ext>
            </a:extLst>
          </p:cNvPr>
          <p:cNvGrpSpPr/>
          <p:nvPr/>
        </p:nvGrpSpPr>
        <p:grpSpPr>
          <a:xfrm>
            <a:off x="7039158" y="4050198"/>
            <a:ext cx="266420" cy="276999"/>
            <a:chOff x="12409714" y="1276662"/>
            <a:chExt cx="266420" cy="27699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73BC0B7-CCD0-4D33-BCDF-A4B32C5EE691}"/>
                </a:ext>
              </a:extLst>
            </p:cNvPr>
            <p:cNvSpPr txBox="1"/>
            <p:nvPr/>
          </p:nvSpPr>
          <p:spPr>
            <a:xfrm>
              <a:off x="12409714" y="1276662"/>
              <a:ext cx="2664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200" b="1" dirty="0"/>
                <a:t>P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5305DC6-88C3-4DF8-87C2-FB134C0B857C}"/>
                </a:ext>
              </a:extLst>
            </p:cNvPr>
            <p:cNvSpPr/>
            <p:nvPr/>
          </p:nvSpPr>
          <p:spPr>
            <a:xfrm>
              <a:off x="12436946" y="1309183"/>
              <a:ext cx="211956" cy="2119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D951247-8A92-440A-A980-BC57B9193FEF}"/>
              </a:ext>
            </a:extLst>
          </p:cNvPr>
          <p:cNvSpPr/>
          <p:nvPr/>
        </p:nvSpPr>
        <p:spPr>
          <a:xfrm>
            <a:off x="6918656" y="3056190"/>
            <a:ext cx="81557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caggtgaaaacta</a:t>
            </a:r>
            <a:r>
              <a:rPr lang="en-CA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ttttaacagagcattcaaccctaatcccaaagtacttaatttgca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gtccacttttgattaaaattgtctcgtaagttgggattagggtttcatgaattaaacgt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EA522AE-6B91-45D5-9BFA-332718878D0F}"/>
              </a:ext>
            </a:extLst>
          </p:cNvPr>
          <p:cNvSpPr/>
          <p:nvPr/>
        </p:nvSpPr>
        <p:spPr>
          <a:xfrm>
            <a:off x="6723556" y="3074401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01746B0-4DC8-4AF4-98C0-1D3DCA636062}"/>
              </a:ext>
            </a:extLst>
          </p:cNvPr>
          <p:cNvSpPr/>
          <p:nvPr/>
        </p:nvSpPr>
        <p:spPr>
          <a:xfrm>
            <a:off x="4122352" y="3050430"/>
            <a:ext cx="81557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94AB187-1648-4816-B0F3-577E1BA11BBC}"/>
              </a:ext>
            </a:extLst>
          </p:cNvPr>
          <p:cNvSpPr/>
          <p:nvPr/>
        </p:nvSpPr>
        <p:spPr>
          <a:xfrm>
            <a:off x="3873638" y="2949658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45FEE00-1734-4205-8584-9B76D7771925}"/>
              </a:ext>
            </a:extLst>
          </p:cNvPr>
          <p:cNvSpPr/>
          <p:nvPr/>
        </p:nvSpPr>
        <p:spPr>
          <a:xfrm>
            <a:off x="11462381" y="2978982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54439D5-7FAF-4DC5-83D7-896F01E93611}"/>
              </a:ext>
            </a:extLst>
          </p:cNvPr>
          <p:cNvSpPr/>
          <p:nvPr/>
        </p:nvSpPr>
        <p:spPr>
          <a:xfrm>
            <a:off x="6230719" y="3074401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3’5’</a:t>
            </a:r>
          </a:p>
        </p:txBody>
      </p:sp>
      <p:sp>
        <p:nvSpPr>
          <p:cNvPr id="114" name="Arrow: Down 113">
            <a:extLst>
              <a:ext uri="{FF2B5EF4-FFF2-40B4-BE49-F238E27FC236}">
                <a16:creationId xmlns:a16="http://schemas.microsoft.com/office/drawing/2014/main" id="{2953C483-886E-4C94-B9AB-F13E78370D1D}"/>
              </a:ext>
            </a:extLst>
          </p:cNvPr>
          <p:cNvSpPr/>
          <p:nvPr/>
        </p:nvSpPr>
        <p:spPr>
          <a:xfrm>
            <a:off x="6563241" y="4655368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2603D68A-3603-4246-B535-0E61784308E1}"/>
              </a:ext>
            </a:extLst>
          </p:cNvPr>
          <p:cNvSpPr txBox="1"/>
          <p:nvPr/>
        </p:nvSpPr>
        <p:spPr>
          <a:xfrm>
            <a:off x="6785152" y="4620959"/>
            <a:ext cx="7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Ligase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DCB73B77-24DB-4CD9-BE01-4E2BB51FC116}"/>
              </a:ext>
            </a:extLst>
          </p:cNvPr>
          <p:cNvSpPr/>
          <p:nvPr/>
        </p:nvSpPr>
        <p:spPr>
          <a:xfrm>
            <a:off x="4122352" y="5159236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cgtcgttctaagttcatgtatctcttagtccacttttgattaaaattgtctcgtaagttgggattagggtttcatgaattaaacgt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445C01B-7B0C-49AB-8D29-1C2BA0FD8B9B}"/>
              </a:ext>
            </a:extLst>
          </p:cNvPr>
          <p:cNvSpPr/>
          <p:nvPr/>
        </p:nvSpPr>
        <p:spPr>
          <a:xfrm>
            <a:off x="3918016" y="5173903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221D85B-E2DC-427D-8F01-0338DD2537FD}"/>
              </a:ext>
            </a:extLst>
          </p:cNvPr>
          <p:cNvSpPr/>
          <p:nvPr/>
        </p:nvSpPr>
        <p:spPr>
          <a:xfrm>
            <a:off x="10767204" y="5065640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0D66C3E-057C-48C3-A580-B1AE54ACBAAD}"/>
              </a:ext>
            </a:extLst>
          </p:cNvPr>
          <p:cNvSpPr/>
          <p:nvPr/>
        </p:nvSpPr>
        <p:spPr>
          <a:xfrm>
            <a:off x="3642715" y="5070934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21" name="Arrow: Down 120">
            <a:extLst>
              <a:ext uri="{FF2B5EF4-FFF2-40B4-BE49-F238E27FC236}">
                <a16:creationId xmlns:a16="http://schemas.microsoft.com/office/drawing/2014/main" id="{215B184C-75EE-44B9-9AE2-3E334A47F439}"/>
              </a:ext>
            </a:extLst>
          </p:cNvPr>
          <p:cNvSpPr/>
          <p:nvPr/>
        </p:nvSpPr>
        <p:spPr>
          <a:xfrm>
            <a:off x="6528434" y="3537139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EB29EB42-0F09-4C90-BE59-B842D8AAC10E}"/>
              </a:ext>
            </a:extLst>
          </p:cNvPr>
          <p:cNvSpPr txBox="1"/>
          <p:nvPr/>
        </p:nvSpPr>
        <p:spPr>
          <a:xfrm>
            <a:off x="6750345" y="3502730"/>
            <a:ext cx="795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Kinase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481D69C-ED6D-41D6-B367-1E88BC68011B}"/>
              </a:ext>
            </a:extLst>
          </p:cNvPr>
          <p:cNvSpPr/>
          <p:nvPr/>
        </p:nvSpPr>
        <p:spPr>
          <a:xfrm>
            <a:off x="7305462" y="4119496"/>
            <a:ext cx="81557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caggtgaaaactaattttaacagagcattcaaccctaatcccaaagtacttaatttgca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gtccacttttgattaaaattgtctcgtaagttgggattagggtttcatgaattaaacgt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C3F87CFF-8918-4BED-B42F-6D33BBB2CE52}"/>
              </a:ext>
            </a:extLst>
          </p:cNvPr>
          <p:cNvSpPr/>
          <p:nvPr/>
        </p:nvSpPr>
        <p:spPr>
          <a:xfrm>
            <a:off x="3873638" y="4113736"/>
            <a:ext cx="81557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F47AFF4-CF85-413A-80A7-C5FBC6F95478}"/>
              </a:ext>
            </a:extLst>
          </p:cNvPr>
          <p:cNvSpPr/>
          <p:nvPr/>
        </p:nvSpPr>
        <p:spPr>
          <a:xfrm>
            <a:off x="3624924" y="4012964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C85D0CC-49E2-4BAF-8DE0-189FC096781D}"/>
              </a:ext>
            </a:extLst>
          </p:cNvPr>
          <p:cNvSpPr/>
          <p:nvPr/>
        </p:nvSpPr>
        <p:spPr>
          <a:xfrm>
            <a:off x="11846280" y="4069153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7D51B29D-5E06-483A-ABD5-24CBD601E264}"/>
              </a:ext>
            </a:extLst>
          </p:cNvPr>
          <p:cNvGrpSpPr/>
          <p:nvPr/>
        </p:nvGrpSpPr>
        <p:grpSpPr>
          <a:xfrm>
            <a:off x="6042394" y="4336129"/>
            <a:ext cx="266420" cy="276999"/>
            <a:chOff x="12409714" y="1276662"/>
            <a:chExt cx="266420" cy="276999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9072A32C-D04C-42F8-8BE1-647F0971CDBC}"/>
                </a:ext>
              </a:extLst>
            </p:cNvPr>
            <p:cNvSpPr txBox="1"/>
            <p:nvPr/>
          </p:nvSpPr>
          <p:spPr>
            <a:xfrm>
              <a:off x="12409714" y="1276662"/>
              <a:ext cx="2664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200" b="1" dirty="0"/>
                <a:t>P</a:t>
              </a: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28AF70A-3E42-4224-95F4-C3F493DD98BF}"/>
                </a:ext>
              </a:extLst>
            </p:cNvPr>
            <p:cNvSpPr/>
            <p:nvPr/>
          </p:nvSpPr>
          <p:spPr>
            <a:xfrm>
              <a:off x="12436946" y="1309183"/>
              <a:ext cx="211956" cy="2119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DC61E62-C974-46FE-B687-FEE0C0794391}"/>
              </a:ext>
            </a:extLst>
          </p:cNvPr>
          <p:cNvSpPr/>
          <p:nvPr/>
        </p:nvSpPr>
        <p:spPr>
          <a:xfrm>
            <a:off x="5971791" y="4125733"/>
            <a:ext cx="6059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3’OH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7D2437E-CF7F-43BC-86B5-9C663F286179}"/>
              </a:ext>
            </a:extLst>
          </p:cNvPr>
          <p:cNvSpPr/>
          <p:nvPr/>
        </p:nvSpPr>
        <p:spPr>
          <a:xfrm>
            <a:off x="6214091" y="4297407"/>
            <a:ext cx="40867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CF238B7-9577-406E-A75F-B49CC93A6FE7}"/>
              </a:ext>
            </a:extLst>
          </p:cNvPr>
          <p:cNvSpPr/>
          <p:nvPr/>
        </p:nvSpPr>
        <p:spPr>
          <a:xfrm>
            <a:off x="6836036" y="3981840"/>
            <a:ext cx="40867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0D753F2-92DA-4559-8BE6-15593C66D167}"/>
              </a:ext>
            </a:extLst>
          </p:cNvPr>
          <p:cNvSpPr/>
          <p:nvPr/>
        </p:nvSpPr>
        <p:spPr>
          <a:xfrm>
            <a:off x="6849295" y="4284597"/>
            <a:ext cx="6059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OH 3’</a:t>
            </a:r>
          </a:p>
        </p:txBody>
      </p:sp>
      <p:sp>
        <p:nvSpPr>
          <p:cNvPr id="141" name="Arrow: Down 140">
            <a:extLst>
              <a:ext uri="{FF2B5EF4-FFF2-40B4-BE49-F238E27FC236}">
                <a16:creationId xmlns:a16="http://schemas.microsoft.com/office/drawing/2014/main" id="{E78C4DA9-1187-4664-B941-FACFE1EF158D}"/>
              </a:ext>
            </a:extLst>
          </p:cNvPr>
          <p:cNvSpPr/>
          <p:nvPr/>
        </p:nvSpPr>
        <p:spPr>
          <a:xfrm>
            <a:off x="6563241" y="5728291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0FBC8BEE-981D-4108-829A-B753FCFC4E67}"/>
              </a:ext>
            </a:extLst>
          </p:cNvPr>
          <p:cNvSpPr txBox="1"/>
          <p:nvPr/>
        </p:nvSpPr>
        <p:spPr>
          <a:xfrm>
            <a:off x="6785152" y="5693882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/>
              <a:t>DpnI</a:t>
            </a:r>
            <a:endParaRPr lang="en-CA" dirty="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CD13417-4BDE-4A47-9486-B1204D39CBFB}"/>
              </a:ext>
            </a:extLst>
          </p:cNvPr>
          <p:cNvSpPr txBox="1"/>
          <p:nvPr/>
        </p:nvSpPr>
        <p:spPr>
          <a:xfrm>
            <a:off x="5337692" y="6097623"/>
            <a:ext cx="2819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No digestion of PCR Product</a:t>
            </a:r>
          </a:p>
          <a:p>
            <a:pPr algn="ctr"/>
            <a:r>
              <a:rPr lang="en-CA" dirty="0"/>
              <a:t>(No methylation)</a:t>
            </a:r>
          </a:p>
        </p:txBody>
      </p:sp>
      <p:sp>
        <p:nvSpPr>
          <p:cNvPr id="144" name="Arrow: Down 143">
            <a:extLst>
              <a:ext uri="{FF2B5EF4-FFF2-40B4-BE49-F238E27FC236}">
                <a16:creationId xmlns:a16="http://schemas.microsoft.com/office/drawing/2014/main" id="{85FFFA4F-321B-438E-8F85-66427A448CAE}"/>
              </a:ext>
            </a:extLst>
          </p:cNvPr>
          <p:cNvSpPr/>
          <p:nvPr/>
        </p:nvSpPr>
        <p:spPr>
          <a:xfrm rot="19800000">
            <a:off x="1022421" y="4158873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D8F26D29-0C81-4732-839B-CC6CAECD9B93}"/>
              </a:ext>
            </a:extLst>
          </p:cNvPr>
          <p:cNvSpPr txBox="1"/>
          <p:nvPr/>
        </p:nvSpPr>
        <p:spPr>
          <a:xfrm>
            <a:off x="1278823" y="4054645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/>
              <a:t>DpnI</a:t>
            </a:r>
            <a:endParaRPr lang="en-CA" dirty="0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1B059292-F71F-407F-8969-099DA93031F7}"/>
              </a:ext>
            </a:extLst>
          </p:cNvPr>
          <p:cNvSpPr/>
          <p:nvPr/>
        </p:nvSpPr>
        <p:spPr>
          <a:xfrm>
            <a:off x="1102214" y="4637157"/>
            <a:ext cx="519095" cy="519095"/>
          </a:xfrm>
          <a:prstGeom prst="ellipse">
            <a:avLst/>
          </a:prstGeom>
          <a:solidFill>
            <a:schemeClr val="bg1"/>
          </a:solidFill>
          <a:ln w="57150" cmpd="dbl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AB44FAF-CF69-4223-B2E6-4A14F3280D8C}"/>
              </a:ext>
            </a:extLst>
          </p:cNvPr>
          <p:cNvSpPr txBox="1"/>
          <p:nvPr/>
        </p:nvSpPr>
        <p:spPr>
          <a:xfrm>
            <a:off x="313316" y="5296472"/>
            <a:ext cx="22308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Template Plasmid </a:t>
            </a:r>
          </a:p>
          <a:p>
            <a:pPr algn="ctr"/>
            <a:r>
              <a:rPr lang="en-CA" dirty="0"/>
              <a:t>Digested</a:t>
            </a:r>
          </a:p>
          <a:p>
            <a:pPr algn="ctr"/>
            <a:r>
              <a:rPr lang="en-CA" dirty="0"/>
              <a:t>(Methylated in </a:t>
            </a:r>
            <a:r>
              <a:rPr lang="en-CA" i="1" dirty="0"/>
              <a:t>E. coli</a:t>
            </a:r>
            <a:r>
              <a:rPr lang="en-CA" dirty="0"/>
              <a:t>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A424E1A-54F4-47EF-A4BA-3DCAFE59D006}"/>
              </a:ext>
            </a:extLst>
          </p:cNvPr>
          <p:cNvSpPr txBox="1"/>
          <p:nvPr/>
        </p:nvSpPr>
        <p:spPr>
          <a:xfrm>
            <a:off x="1448389" y="2838113"/>
            <a:ext cx="795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PCR</a:t>
            </a:r>
          </a:p>
        </p:txBody>
      </p:sp>
      <p:sp>
        <p:nvSpPr>
          <p:cNvPr id="66" name="Arrow: Down 65">
            <a:extLst>
              <a:ext uri="{FF2B5EF4-FFF2-40B4-BE49-F238E27FC236}">
                <a16:creationId xmlns:a16="http://schemas.microsoft.com/office/drawing/2014/main" id="{8069F988-E061-4C96-8F84-3AA3DF7DEA4C}"/>
              </a:ext>
            </a:extLst>
          </p:cNvPr>
          <p:cNvSpPr/>
          <p:nvPr/>
        </p:nvSpPr>
        <p:spPr>
          <a:xfrm rot="16200000">
            <a:off x="1632474" y="3125717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8E5F306-7097-4440-BBED-77E483178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57" y="2472553"/>
            <a:ext cx="1337282" cy="15593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C6F8C40-7870-46ED-82FC-C66D63AB7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040" y="2521378"/>
            <a:ext cx="1389866" cy="1510496"/>
          </a:xfrm>
          <a:prstGeom prst="rect">
            <a:avLst/>
          </a:prstGeom>
        </p:spPr>
      </p:pic>
      <p:sp>
        <p:nvSpPr>
          <p:cNvPr id="73" name="Arrow: Down 72">
            <a:extLst>
              <a:ext uri="{FF2B5EF4-FFF2-40B4-BE49-F238E27FC236}">
                <a16:creationId xmlns:a16="http://schemas.microsoft.com/office/drawing/2014/main" id="{0DA37A04-3290-426B-A79E-A50FF6A22168}"/>
              </a:ext>
            </a:extLst>
          </p:cNvPr>
          <p:cNvSpPr/>
          <p:nvPr/>
        </p:nvSpPr>
        <p:spPr>
          <a:xfrm rot="16200000">
            <a:off x="3586526" y="3101955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3227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2782543" y="473428"/>
            <a:ext cx="7727211" cy="38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Multiple mutations can be contained in one primer or distributed in both!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3991525" y="97542"/>
            <a:ext cx="5348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Operation: Make a point mutation/substitution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08E8F9-AE37-46AF-8E05-0B014FD314D5}"/>
              </a:ext>
            </a:extLst>
          </p:cNvPr>
          <p:cNvSpPr/>
          <p:nvPr/>
        </p:nvSpPr>
        <p:spPr>
          <a:xfrm>
            <a:off x="3618359" y="1265654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cgtcgttctaagttcatgtatctcttagtccacttttgattaaaattgtctcgtaagttgggattagggtttcatgaattaaacgt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1FC9D21-DFB7-45A3-9E96-ECA0DCF0609F}"/>
              </a:ext>
            </a:extLst>
          </p:cNvPr>
          <p:cNvSpPr txBox="1"/>
          <p:nvPr/>
        </p:nvSpPr>
        <p:spPr>
          <a:xfrm>
            <a:off x="1391130" y="1709408"/>
            <a:ext cx="1351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Substitution</a:t>
            </a:r>
          </a:p>
          <a:p>
            <a:pPr algn="ctr"/>
            <a:r>
              <a:rPr lang="en-CA" b="1" dirty="0"/>
              <a:t>Example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550A44EC-509F-481A-8653-CAEB7395B3A6}"/>
              </a:ext>
            </a:extLst>
          </p:cNvPr>
          <p:cNvSpPr/>
          <p:nvPr/>
        </p:nvSpPr>
        <p:spPr>
          <a:xfrm>
            <a:off x="6869415" y="1747861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FBA3590-1F93-4216-A163-F69ECE79A122}"/>
              </a:ext>
            </a:extLst>
          </p:cNvPr>
          <p:cNvSpPr/>
          <p:nvPr/>
        </p:nvSpPr>
        <p:spPr>
          <a:xfrm>
            <a:off x="3618359" y="2217534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</a:t>
            </a:r>
            <a:r>
              <a:rPr lang="en-CA" sz="1000" b="1" u="sng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ttttaacagagcattcaaccctaatcccaaagtacttaatttgca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</a:t>
            </a:r>
            <a:r>
              <a:rPr lang="en-CA" sz="1000" b="1" u="sng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aaaattgtctcgtaagttgggattagggtttcatgaattaaacgt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D678D2E-3704-46CE-B829-4A139B8B1EEA}"/>
              </a:ext>
            </a:extLst>
          </p:cNvPr>
          <p:cNvSpPr/>
          <p:nvPr/>
        </p:nvSpPr>
        <p:spPr>
          <a:xfrm>
            <a:off x="3392068" y="1278406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E642BF-81CD-45A1-BCB3-E6848A74777E}"/>
              </a:ext>
            </a:extLst>
          </p:cNvPr>
          <p:cNvSpPr/>
          <p:nvPr/>
        </p:nvSpPr>
        <p:spPr>
          <a:xfrm>
            <a:off x="3414023" y="2232201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FC6375-7E81-43E9-86E3-B4DFEE76B454}"/>
              </a:ext>
            </a:extLst>
          </p:cNvPr>
          <p:cNvSpPr txBox="1"/>
          <p:nvPr/>
        </p:nvSpPr>
        <p:spPr>
          <a:xfrm>
            <a:off x="7091326" y="1709408"/>
            <a:ext cx="722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How?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CB2B3F1-33C2-4D14-8AA2-B621D630BEE4}"/>
              </a:ext>
            </a:extLst>
          </p:cNvPr>
          <p:cNvSpPr/>
          <p:nvPr/>
        </p:nvSpPr>
        <p:spPr>
          <a:xfrm>
            <a:off x="4343439" y="3743305"/>
            <a:ext cx="815570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5’ caggtgaaaacta</a:t>
            </a:r>
            <a:r>
              <a:rPr lang="en-CA" sz="1000" b="1" u="sng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ttttaacagagca 3’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cgtcgttctaagttcatgtatctcttagtccacttttgattaaaattgtctcgtaagttgggattagggtttcatgaattaaacgt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3’ ttctaagttcatgtatctctta 5’</a:t>
            </a:r>
          </a:p>
          <a:p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D7A1017-F3C3-4FB0-96F8-9F755CD9321A}"/>
              </a:ext>
            </a:extLst>
          </p:cNvPr>
          <p:cNvSpPr/>
          <p:nvPr/>
        </p:nvSpPr>
        <p:spPr>
          <a:xfrm>
            <a:off x="4148339" y="3892762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B0CCE0-D981-44D0-9D3E-28C59EE25DF3}"/>
              </a:ext>
            </a:extLst>
          </p:cNvPr>
          <p:cNvSpPr txBox="1"/>
          <p:nvPr/>
        </p:nvSpPr>
        <p:spPr>
          <a:xfrm>
            <a:off x="5904951" y="3398284"/>
            <a:ext cx="317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Forward Primer (with mutation)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57BF751-95B8-41A8-8687-63F0550E9D46}"/>
              </a:ext>
            </a:extLst>
          </p:cNvPr>
          <p:cNvSpPr txBox="1"/>
          <p:nvPr/>
        </p:nvSpPr>
        <p:spPr>
          <a:xfrm>
            <a:off x="4803137" y="4411578"/>
            <a:ext cx="1603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Reverse Primer</a:t>
            </a: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CDB50337-7571-4896-A42F-C08F87128429}"/>
              </a:ext>
            </a:extLst>
          </p:cNvPr>
          <p:cNvSpPr/>
          <p:nvPr/>
        </p:nvSpPr>
        <p:spPr>
          <a:xfrm>
            <a:off x="7474303" y="4808232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F088E47-59AC-45CC-99AC-ECF9ED6AA8AA}"/>
              </a:ext>
            </a:extLst>
          </p:cNvPr>
          <p:cNvSpPr txBox="1"/>
          <p:nvPr/>
        </p:nvSpPr>
        <p:spPr>
          <a:xfrm>
            <a:off x="7696214" y="4773823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PCR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DF00752-6D3B-4335-9DBD-61B2F0A63F27}"/>
              </a:ext>
            </a:extLst>
          </p:cNvPr>
          <p:cNvCxnSpPr>
            <a:cxnSpLocks/>
          </p:cNvCxnSpPr>
          <p:nvPr/>
        </p:nvCxnSpPr>
        <p:spPr>
          <a:xfrm>
            <a:off x="8822460" y="3855818"/>
            <a:ext cx="215957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68F8B78-464B-4450-B64F-9231B89688E8}"/>
              </a:ext>
            </a:extLst>
          </p:cNvPr>
          <p:cNvCxnSpPr>
            <a:cxnSpLocks/>
          </p:cNvCxnSpPr>
          <p:nvPr/>
        </p:nvCxnSpPr>
        <p:spPr>
          <a:xfrm flipH="1">
            <a:off x="3978006" y="4308999"/>
            <a:ext cx="5385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C8D35F74-5685-4936-A8E4-12C5BA03D6EE}"/>
              </a:ext>
            </a:extLst>
          </p:cNvPr>
          <p:cNvSpPr/>
          <p:nvPr/>
        </p:nvSpPr>
        <p:spPr>
          <a:xfrm>
            <a:off x="7149513" y="5153633"/>
            <a:ext cx="81557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caggtgaaaacta</a:t>
            </a:r>
            <a:r>
              <a:rPr lang="en-CA" sz="10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ttttaacagagcattcaaccctaatcccaaagtacttaatttgca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gtccacttttgat</a:t>
            </a:r>
            <a:r>
              <a:rPr lang="en-CA" sz="1000" b="1" u="sng" dirty="0" err="1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aaaattgtctcgtaagttgggattagggtttcatgaattaaacgt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B4C9C83-6B24-4118-BDD6-8C1D5D9449CE}"/>
              </a:ext>
            </a:extLst>
          </p:cNvPr>
          <p:cNvSpPr/>
          <p:nvPr/>
        </p:nvSpPr>
        <p:spPr>
          <a:xfrm>
            <a:off x="6954413" y="5171844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D5388D8-72E3-46C8-9AE9-E6EE75A19D3E}"/>
              </a:ext>
            </a:extLst>
          </p:cNvPr>
          <p:cNvSpPr/>
          <p:nvPr/>
        </p:nvSpPr>
        <p:spPr>
          <a:xfrm>
            <a:off x="4353209" y="5147873"/>
            <a:ext cx="81557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A4CE0CF-3782-46ED-AEA2-079905AA5310}"/>
              </a:ext>
            </a:extLst>
          </p:cNvPr>
          <p:cNvSpPr/>
          <p:nvPr/>
        </p:nvSpPr>
        <p:spPr>
          <a:xfrm>
            <a:off x="10954328" y="3794263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2C9B970-ED83-4CE7-A909-61E69F1B8936}"/>
              </a:ext>
            </a:extLst>
          </p:cNvPr>
          <p:cNvSpPr/>
          <p:nvPr/>
        </p:nvSpPr>
        <p:spPr>
          <a:xfrm>
            <a:off x="3829839" y="3771849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7447859-EC74-4EE1-8F86-EE34947C4614}"/>
              </a:ext>
            </a:extLst>
          </p:cNvPr>
          <p:cNvSpPr/>
          <p:nvPr/>
        </p:nvSpPr>
        <p:spPr>
          <a:xfrm>
            <a:off x="4104495" y="5047101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A39DC3E-A713-4F7E-865C-723C87A694D7}"/>
              </a:ext>
            </a:extLst>
          </p:cNvPr>
          <p:cNvSpPr/>
          <p:nvPr/>
        </p:nvSpPr>
        <p:spPr>
          <a:xfrm>
            <a:off x="11693238" y="5076425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74FCE1F-BFD0-4C2E-B64B-DB4EB6566D80}"/>
              </a:ext>
            </a:extLst>
          </p:cNvPr>
          <p:cNvSpPr/>
          <p:nvPr/>
        </p:nvSpPr>
        <p:spPr>
          <a:xfrm>
            <a:off x="6461576" y="5171844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3’5’</a:t>
            </a:r>
          </a:p>
        </p:txBody>
      </p:sp>
      <p:sp>
        <p:nvSpPr>
          <p:cNvPr id="55" name="Arrow: Down 54">
            <a:extLst>
              <a:ext uri="{FF2B5EF4-FFF2-40B4-BE49-F238E27FC236}">
                <a16:creationId xmlns:a16="http://schemas.microsoft.com/office/drawing/2014/main" id="{7F9AD9A6-0BC5-4A12-8F0C-9EDD77C286BF}"/>
              </a:ext>
            </a:extLst>
          </p:cNvPr>
          <p:cNvSpPr/>
          <p:nvPr/>
        </p:nvSpPr>
        <p:spPr>
          <a:xfrm>
            <a:off x="7474303" y="5610390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2F9B033-346C-4232-996A-D62FD8CB4F33}"/>
              </a:ext>
            </a:extLst>
          </p:cNvPr>
          <p:cNvSpPr txBox="1"/>
          <p:nvPr/>
        </p:nvSpPr>
        <p:spPr>
          <a:xfrm>
            <a:off x="7696214" y="5575981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KLD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B15698E-BA1C-496C-9250-91B9287FB7AD}"/>
              </a:ext>
            </a:extLst>
          </p:cNvPr>
          <p:cNvSpPr/>
          <p:nvPr/>
        </p:nvSpPr>
        <p:spPr>
          <a:xfrm>
            <a:off x="4400829" y="5974404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</a:t>
            </a:r>
            <a:r>
              <a:rPr lang="en-CA" sz="1000" b="1" u="sng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ttttaacagagcattcaaccctaatcccaaagtacttaatttgca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</a:t>
            </a:r>
            <a:r>
              <a:rPr lang="en-CA" sz="1000" b="1" u="sng" dirty="0">
                <a:highlight>
                  <a:srgbClr val="FF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aaaattgtctcgtaagttgggattagggtttcatgaattaaacgt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69F43D4-C8C4-4B5E-9CD1-5FCB610639C1}"/>
              </a:ext>
            </a:extLst>
          </p:cNvPr>
          <p:cNvSpPr/>
          <p:nvPr/>
        </p:nvSpPr>
        <p:spPr>
          <a:xfrm>
            <a:off x="4196493" y="5989071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B45B584-6460-4B72-A397-5C7C1AF4AB07}"/>
              </a:ext>
            </a:extLst>
          </p:cNvPr>
          <p:cNvSpPr/>
          <p:nvPr/>
        </p:nvSpPr>
        <p:spPr>
          <a:xfrm>
            <a:off x="11045681" y="5880808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F63AAB2-1B76-48BE-AE28-46C2C8DF751E}"/>
              </a:ext>
            </a:extLst>
          </p:cNvPr>
          <p:cNvSpPr/>
          <p:nvPr/>
        </p:nvSpPr>
        <p:spPr>
          <a:xfrm>
            <a:off x="3921192" y="5886102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D39194E-1BB1-43C0-BBC0-9A62461F6757}"/>
              </a:ext>
            </a:extLst>
          </p:cNvPr>
          <p:cNvSpPr/>
          <p:nvPr/>
        </p:nvSpPr>
        <p:spPr>
          <a:xfrm>
            <a:off x="10245840" y="2130929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1E92AAF-1316-4B83-8BB6-BD988FECB02D}"/>
              </a:ext>
            </a:extLst>
          </p:cNvPr>
          <p:cNvSpPr/>
          <p:nvPr/>
        </p:nvSpPr>
        <p:spPr>
          <a:xfrm>
            <a:off x="3139054" y="2130929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6297792-19DE-4B99-AEE2-963A3ED7ECE2}"/>
              </a:ext>
            </a:extLst>
          </p:cNvPr>
          <p:cNvSpPr/>
          <p:nvPr/>
        </p:nvSpPr>
        <p:spPr>
          <a:xfrm>
            <a:off x="10269337" y="1178156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4BA598C-4E02-4F68-98D7-2490F74A4D39}"/>
              </a:ext>
            </a:extLst>
          </p:cNvPr>
          <p:cNvSpPr/>
          <p:nvPr/>
        </p:nvSpPr>
        <p:spPr>
          <a:xfrm>
            <a:off x="3162551" y="1178156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051ED1-19FB-40E0-93E3-80355B95F864}"/>
              </a:ext>
            </a:extLst>
          </p:cNvPr>
          <p:cNvCxnSpPr/>
          <p:nvPr/>
        </p:nvCxnSpPr>
        <p:spPr>
          <a:xfrm>
            <a:off x="3532874" y="3071521"/>
            <a:ext cx="8326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368486AE-0F99-4506-A17F-199CB7CE68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2202"/>
          <a:stretch/>
        </p:blipFill>
        <p:spPr>
          <a:xfrm>
            <a:off x="213272" y="3487439"/>
            <a:ext cx="3231160" cy="2286869"/>
          </a:xfrm>
          <a:prstGeom prst="rect">
            <a:avLst/>
          </a:prstGeom>
        </p:spPr>
      </p:pic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7128022-69FA-4377-AED8-844135C39608}"/>
              </a:ext>
            </a:extLst>
          </p:cNvPr>
          <p:cNvCxnSpPr>
            <a:cxnSpLocks/>
          </p:cNvCxnSpPr>
          <p:nvPr/>
        </p:nvCxnSpPr>
        <p:spPr>
          <a:xfrm>
            <a:off x="6486976" y="3778282"/>
            <a:ext cx="0" cy="6956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31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D703235F-D87F-4CFC-AC60-A2A6DF6B136D}"/>
              </a:ext>
            </a:extLst>
          </p:cNvPr>
          <p:cNvSpPr/>
          <p:nvPr/>
        </p:nvSpPr>
        <p:spPr>
          <a:xfrm>
            <a:off x="3816467" y="3706621"/>
            <a:ext cx="81557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5’ cattcaaccctaatcccaaagtact 3’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cgtcgttctaagttcatgtatctcttagtccacttttgattaaaattgtctcgtaagttgggattagggtttcatgaattaaacgt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3’ aagttcatgtatctcttagtccac 5’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08E8F9-AE37-46AF-8E05-0B014FD314D5}"/>
              </a:ext>
            </a:extLst>
          </p:cNvPr>
          <p:cNvSpPr/>
          <p:nvPr/>
        </p:nvSpPr>
        <p:spPr>
          <a:xfrm>
            <a:off x="2288398" y="1574621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cgtcgttctaagttcatgtatctcttagtccacttttgattaaaattgtctcgtaagttgggattagggtttcatgaattaaacgt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550A44EC-509F-481A-8653-CAEB7395B3A6}"/>
              </a:ext>
            </a:extLst>
          </p:cNvPr>
          <p:cNvSpPr/>
          <p:nvPr/>
        </p:nvSpPr>
        <p:spPr>
          <a:xfrm>
            <a:off x="5428498" y="2118625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FBA3590-1F93-4216-A163-F69ECE79A122}"/>
              </a:ext>
            </a:extLst>
          </p:cNvPr>
          <p:cNvSpPr/>
          <p:nvPr/>
        </p:nvSpPr>
        <p:spPr>
          <a:xfrm>
            <a:off x="3201116" y="2566290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cgtcgttctaagttcatgtatctcttagtccacgtaagttgggattagggtttcatgaattaaacgt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D678D2E-3704-46CE-B829-4A139B8B1EEA}"/>
              </a:ext>
            </a:extLst>
          </p:cNvPr>
          <p:cNvSpPr/>
          <p:nvPr/>
        </p:nvSpPr>
        <p:spPr>
          <a:xfrm>
            <a:off x="2062107" y="1587373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E642BF-81CD-45A1-BCB3-E6848A74777E}"/>
              </a:ext>
            </a:extLst>
          </p:cNvPr>
          <p:cNvSpPr/>
          <p:nvPr/>
        </p:nvSpPr>
        <p:spPr>
          <a:xfrm>
            <a:off x="2996780" y="2580957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FC6375-7E81-43E9-86E3-B4DFEE76B454}"/>
              </a:ext>
            </a:extLst>
          </p:cNvPr>
          <p:cNvSpPr txBox="1"/>
          <p:nvPr/>
        </p:nvSpPr>
        <p:spPr>
          <a:xfrm>
            <a:off x="5650409" y="2080172"/>
            <a:ext cx="722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How?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D7A1017-F3C3-4FB0-96F8-9F755CD9321A}"/>
              </a:ext>
            </a:extLst>
          </p:cNvPr>
          <p:cNvSpPr/>
          <p:nvPr/>
        </p:nvSpPr>
        <p:spPr>
          <a:xfrm>
            <a:off x="3624443" y="3866435"/>
            <a:ext cx="377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B0CCE0-D981-44D0-9D3E-28C59EE25DF3}"/>
              </a:ext>
            </a:extLst>
          </p:cNvPr>
          <p:cNvSpPr txBox="1"/>
          <p:nvPr/>
        </p:nvSpPr>
        <p:spPr>
          <a:xfrm>
            <a:off x="8065711" y="3411945"/>
            <a:ext cx="1678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Forward Primer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57BF751-95B8-41A8-8687-63F0550E9D46}"/>
              </a:ext>
            </a:extLst>
          </p:cNvPr>
          <p:cNvSpPr txBox="1"/>
          <p:nvPr/>
        </p:nvSpPr>
        <p:spPr>
          <a:xfrm>
            <a:off x="4751140" y="4343625"/>
            <a:ext cx="1632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Reverse Primer</a:t>
            </a: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CDB50337-7571-4896-A42F-C08F87128429}"/>
              </a:ext>
            </a:extLst>
          </p:cNvPr>
          <p:cNvSpPr/>
          <p:nvPr/>
        </p:nvSpPr>
        <p:spPr>
          <a:xfrm>
            <a:off x="7123037" y="4414507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F088E47-59AC-45CC-99AC-ECF9ED6AA8AA}"/>
              </a:ext>
            </a:extLst>
          </p:cNvPr>
          <p:cNvSpPr txBox="1"/>
          <p:nvPr/>
        </p:nvSpPr>
        <p:spPr>
          <a:xfrm>
            <a:off x="7344948" y="438009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PCR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DF00752-6D3B-4335-9DBD-61B2F0A63F27}"/>
              </a:ext>
            </a:extLst>
          </p:cNvPr>
          <p:cNvCxnSpPr>
            <a:cxnSpLocks/>
          </p:cNvCxnSpPr>
          <p:nvPr/>
        </p:nvCxnSpPr>
        <p:spPr>
          <a:xfrm>
            <a:off x="9988861" y="3809378"/>
            <a:ext cx="56168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68F8B78-464B-4450-B64F-9231B89688E8}"/>
              </a:ext>
            </a:extLst>
          </p:cNvPr>
          <p:cNvCxnSpPr>
            <a:cxnSpLocks/>
          </p:cNvCxnSpPr>
          <p:nvPr/>
        </p:nvCxnSpPr>
        <p:spPr>
          <a:xfrm flipH="1">
            <a:off x="3713412" y="4286467"/>
            <a:ext cx="5385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EB4C9C83-6B24-4118-BDD6-8C1D5D9449CE}"/>
              </a:ext>
            </a:extLst>
          </p:cNvPr>
          <p:cNvSpPr/>
          <p:nvPr/>
        </p:nvSpPr>
        <p:spPr>
          <a:xfrm>
            <a:off x="7657040" y="4914287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A4CE0CF-3782-46ED-AEA2-079905AA5310}"/>
              </a:ext>
            </a:extLst>
          </p:cNvPr>
          <p:cNvSpPr/>
          <p:nvPr/>
        </p:nvSpPr>
        <p:spPr>
          <a:xfrm>
            <a:off x="10477956" y="3761068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2C9B970-ED83-4CE7-A909-61E69F1B8936}"/>
              </a:ext>
            </a:extLst>
          </p:cNvPr>
          <p:cNvSpPr/>
          <p:nvPr/>
        </p:nvSpPr>
        <p:spPr>
          <a:xfrm>
            <a:off x="3305943" y="3751263"/>
            <a:ext cx="273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7447859-EC74-4EE1-8F86-EE34947C4614}"/>
              </a:ext>
            </a:extLst>
          </p:cNvPr>
          <p:cNvSpPr/>
          <p:nvPr/>
        </p:nvSpPr>
        <p:spPr>
          <a:xfrm>
            <a:off x="3519758" y="4799769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A39DC3E-A713-4F7E-865C-723C87A694D7}"/>
              </a:ext>
            </a:extLst>
          </p:cNvPr>
          <p:cNvSpPr/>
          <p:nvPr/>
        </p:nvSpPr>
        <p:spPr>
          <a:xfrm>
            <a:off x="10512057" y="4819656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74FCE1F-BFD0-4C2E-B64B-DB4EB6566D80}"/>
              </a:ext>
            </a:extLst>
          </p:cNvPr>
          <p:cNvSpPr/>
          <p:nvPr/>
        </p:nvSpPr>
        <p:spPr>
          <a:xfrm>
            <a:off x="6374752" y="4905752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3’5’</a:t>
            </a:r>
          </a:p>
        </p:txBody>
      </p:sp>
      <p:sp>
        <p:nvSpPr>
          <p:cNvPr id="55" name="Arrow: Down 54">
            <a:extLst>
              <a:ext uri="{FF2B5EF4-FFF2-40B4-BE49-F238E27FC236}">
                <a16:creationId xmlns:a16="http://schemas.microsoft.com/office/drawing/2014/main" id="{7F9AD9A6-0BC5-4A12-8F0C-9EDD77C286BF}"/>
              </a:ext>
            </a:extLst>
          </p:cNvPr>
          <p:cNvSpPr/>
          <p:nvPr/>
        </p:nvSpPr>
        <p:spPr>
          <a:xfrm>
            <a:off x="7148543" y="5415525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2F9B033-346C-4232-996A-D62FD8CB4F33}"/>
              </a:ext>
            </a:extLst>
          </p:cNvPr>
          <p:cNvSpPr txBox="1"/>
          <p:nvPr/>
        </p:nvSpPr>
        <p:spPr>
          <a:xfrm>
            <a:off x="7370454" y="5381116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KLD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E4E2E14-FB48-4B48-93A7-6D06F5E02740}"/>
              </a:ext>
            </a:extLst>
          </p:cNvPr>
          <p:cNvCxnSpPr/>
          <p:nvPr/>
        </p:nvCxnSpPr>
        <p:spPr>
          <a:xfrm>
            <a:off x="4890136" y="1548073"/>
            <a:ext cx="0" cy="4358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8BAEB89-9D0A-4C23-B8CA-9B95CA598D3E}"/>
              </a:ext>
            </a:extLst>
          </p:cNvPr>
          <p:cNvCxnSpPr/>
          <p:nvPr/>
        </p:nvCxnSpPr>
        <p:spPr>
          <a:xfrm>
            <a:off x="6344864" y="1548073"/>
            <a:ext cx="0" cy="4358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8858FB1-C28D-4832-8C24-20DD0DC4C3BB}"/>
              </a:ext>
            </a:extLst>
          </p:cNvPr>
          <p:cNvCxnSpPr/>
          <p:nvPr/>
        </p:nvCxnSpPr>
        <p:spPr>
          <a:xfrm>
            <a:off x="5802854" y="2564619"/>
            <a:ext cx="0" cy="4358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781A0352-F205-459C-B47D-2DBB3E50D90B}"/>
              </a:ext>
            </a:extLst>
          </p:cNvPr>
          <p:cNvSpPr/>
          <p:nvPr/>
        </p:nvSpPr>
        <p:spPr>
          <a:xfrm>
            <a:off x="8891591" y="1480880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03F583B-2438-4C7C-9D5B-7545D94D5DA3}"/>
              </a:ext>
            </a:extLst>
          </p:cNvPr>
          <p:cNvSpPr/>
          <p:nvPr/>
        </p:nvSpPr>
        <p:spPr>
          <a:xfrm>
            <a:off x="1784805" y="1480880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97CF142-453E-45AB-8015-CC4498034294}"/>
              </a:ext>
            </a:extLst>
          </p:cNvPr>
          <p:cNvSpPr/>
          <p:nvPr/>
        </p:nvSpPr>
        <p:spPr>
          <a:xfrm>
            <a:off x="8423995" y="2472688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F23C370-3225-4CE1-947A-3B879B16D549}"/>
              </a:ext>
            </a:extLst>
          </p:cNvPr>
          <p:cNvSpPr/>
          <p:nvPr/>
        </p:nvSpPr>
        <p:spPr>
          <a:xfrm>
            <a:off x="2721131" y="2472688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A3F37D0-B93F-4BDA-8BE0-31E0E8D1CAC8}"/>
              </a:ext>
            </a:extLst>
          </p:cNvPr>
          <p:cNvCxnSpPr/>
          <p:nvPr/>
        </p:nvCxnSpPr>
        <p:spPr>
          <a:xfrm>
            <a:off x="6427730" y="3904628"/>
            <a:ext cx="0" cy="4358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D67654D-3753-4786-8C3E-4E4618849299}"/>
              </a:ext>
            </a:extLst>
          </p:cNvPr>
          <p:cNvCxnSpPr/>
          <p:nvPr/>
        </p:nvCxnSpPr>
        <p:spPr>
          <a:xfrm>
            <a:off x="7872933" y="3790328"/>
            <a:ext cx="0" cy="4358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1179ED54-4715-4E7C-8041-248F75CA41AA}"/>
              </a:ext>
            </a:extLst>
          </p:cNvPr>
          <p:cNvSpPr/>
          <p:nvPr/>
        </p:nvSpPr>
        <p:spPr>
          <a:xfrm>
            <a:off x="3813182" y="4897484"/>
            <a:ext cx="2810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CD7873C-9E4F-4277-9C95-2AE2A182BEC8}"/>
              </a:ext>
            </a:extLst>
          </p:cNvPr>
          <p:cNvSpPr/>
          <p:nvPr/>
        </p:nvSpPr>
        <p:spPr>
          <a:xfrm>
            <a:off x="7816397" y="4906022"/>
            <a:ext cx="2825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gtaagttgggattagggtttcatgaattaaacgt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B636394-863F-42CC-A0CA-571C24E87BA1}"/>
              </a:ext>
            </a:extLst>
          </p:cNvPr>
          <p:cNvSpPr/>
          <p:nvPr/>
        </p:nvSpPr>
        <p:spPr>
          <a:xfrm>
            <a:off x="4813736" y="5884326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cgtcgttctaagttcatgtatctcttagtccacgtaagttgggattagggtttcatgaattaaacgt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15002A9-69CD-446C-943D-579C951FBCAB}"/>
              </a:ext>
            </a:extLst>
          </p:cNvPr>
          <p:cNvSpPr/>
          <p:nvPr/>
        </p:nvSpPr>
        <p:spPr>
          <a:xfrm>
            <a:off x="4609400" y="5898993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B96E48C-43EE-4977-8D23-EC0B74784248}"/>
              </a:ext>
            </a:extLst>
          </p:cNvPr>
          <p:cNvCxnSpPr/>
          <p:nvPr/>
        </p:nvCxnSpPr>
        <p:spPr>
          <a:xfrm>
            <a:off x="7415474" y="5882655"/>
            <a:ext cx="0" cy="4358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A77474C9-C08F-4C41-AC47-69CDA4422FE9}"/>
              </a:ext>
            </a:extLst>
          </p:cNvPr>
          <p:cNvSpPr/>
          <p:nvPr/>
        </p:nvSpPr>
        <p:spPr>
          <a:xfrm>
            <a:off x="10036615" y="5790724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6AFEB8E-A5F6-4BAD-963F-0F983CFC00B5}"/>
              </a:ext>
            </a:extLst>
          </p:cNvPr>
          <p:cNvSpPr/>
          <p:nvPr/>
        </p:nvSpPr>
        <p:spPr>
          <a:xfrm>
            <a:off x="4333751" y="5790724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pic>
        <p:nvPicPr>
          <p:cNvPr id="21" name="Graphic 20" descr="Scissors">
            <a:extLst>
              <a:ext uri="{FF2B5EF4-FFF2-40B4-BE49-F238E27FC236}">
                <a16:creationId xmlns:a16="http://schemas.microsoft.com/office/drawing/2014/main" id="{D4B14691-76D3-46C0-B9E6-277784C3E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4383" y="1239404"/>
            <a:ext cx="321369" cy="321369"/>
          </a:xfrm>
          <a:prstGeom prst="rect">
            <a:avLst/>
          </a:prstGeom>
        </p:spPr>
      </p:pic>
      <p:pic>
        <p:nvPicPr>
          <p:cNvPr id="77" name="Graphic 76" descr="Scissors">
            <a:extLst>
              <a:ext uri="{FF2B5EF4-FFF2-40B4-BE49-F238E27FC236}">
                <a16:creationId xmlns:a16="http://schemas.microsoft.com/office/drawing/2014/main" id="{95FE1833-DAEB-4659-9EF2-5B33B4DA6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548804" y="1235711"/>
            <a:ext cx="321369" cy="321369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5D4C8CA4-1328-4FDA-8B87-78803D221FE8}"/>
              </a:ext>
            </a:extLst>
          </p:cNvPr>
          <p:cNvSpPr txBox="1"/>
          <p:nvPr/>
        </p:nvSpPr>
        <p:spPr>
          <a:xfrm>
            <a:off x="2653432" y="477600"/>
            <a:ext cx="735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Deletion can be any size!</a:t>
            </a:r>
          </a:p>
          <a:p>
            <a:pPr marL="285750" indent="-285750">
              <a:buFontTx/>
              <a:buChar char="-"/>
            </a:pPr>
            <a:r>
              <a:rPr lang="en-CA" dirty="0"/>
              <a:t>Trim fat from a vector? Remove signal sequence? Easy!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CC3AFAD-88CA-4F48-87A4-E5441BAA81D9}"/>
              </a:ext>
            </a:extLst>
          </p:cNvPr>
          <p:cNvCxnSpPr/>
          <p:nvPr/>
        </p:nvCxnSpPr>
        <p:spPr>
          <a:xfrm>
            <a:off x="1614008" y="3210567"/>
            <a:ext cx="8326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A5EE5E70-3C07-4E72-ADF3-37824FDC1E53}"/>
              </a:ext>
            </a:extLst>
          </p:cNvPr>
          <p:cNvSpPr txBox="1"/>
          <p:nvPr/>
        </p:nvSpPr>
        <p:spPr>
          <a:xfrm>
            <a:off x="455403" y="1968289"/>
            <a:ext cx="995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Deletion</a:t>
            </a:r>
          </a:p>
          <a:p>
            <a:pPr algn="ctr"/>
            <a:r>
              <a:rPr lang="en-CA" b="1" dirty="0"/>
              <a:t>Example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45026F-51BE-4284-8CA7-C7FB1327D2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44021"/>
          <a:stretch/>
        </p:blipFill>
        <p:spPr>
          <a:xfrm>
            <a:off x="234721" y="3722146"/>
            <a:ext cx="3231160" cy="205106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AA08B4C-220B-4A60-B342-4EEF954F6F4B}"/>
              </a:ext>
            </a:extLst>
          </p:cNvPr>
          <p:cNvCxnSpPr>
            <a:cxnSpLocks/>
          </p:cNvCxnSpPr>
          <p:nvPr/>
        </p:nvCxnSpPr>
        <p:spPr>
          <a:xfrm>
            <a:off x="5137706" y="1412395"/>
            <a:ext cx="959169" cy="6392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698D20-4CB0-4AB1-8662-0D691BD40C1D}"/>
              </a:ext>
            </a:extLst>
          </p:cNvPr>
          <p:cNvCxnSpPr>
            <a:cxnSpLocks/>
          </p:cNvCxnSpPr>
          <p:nvPr/>
        </p:nvCxnSpPr>
        <p:spPr>
          <a:xfrm flipH="1">
            <a:off x="5246365" y="1379500"/>
            <a:ext cx="795795" cy="7062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AA124F2A-8267-48A0-8454-74520B4111AF}"/>
              </a:ext>
            </a:extLst>
          </p:cNvPr>
          <p:cNvSpPr txBox="1"/>
          <p:nvPr/>
        </p:nvSpPr>
        <p:spPr>
          <a:xfrm>
            <a:off x="3991525" y="97542"/>
            <a:ext cx="3114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Operation: Make a deletion</a:t>
            </a:r>
          </a:p>
        </p:txBody>
      </p:sp>
    </p:spTree>
    <p:extLst>
      <p:ext uri="{BB962C8B-B14F-4D97-AF65-F5344CB8AC3E}">
        <p14:creationId xmlns:p14="http://schemas.microsoft.com/office/powerpoint/2010/main" val="87994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D703235F-D87F-4CFC-AC60-A2A6DF6B136D}"/>
              </a:ext>
            </a:extLst>
          </p:cNvPr>
          <p:cNvSpPr/>
          <p:nvPr/>
        </p:nvSpPr>
        <p:spPr>
          <a:xfrm>
            <a:off x="4719783" y="3574939"/>
            <a:ext cx="81557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tttaacagagcattcaaccct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3’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cgtcgttctaagttcatgtatctcttagtccacttttgattaaaattgtctcgtaagttgggattagggtttcatgaattaaacgt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3’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tatctcttagtccacttttgatta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5’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08E8F9-AE37-46AF-8E05-0B014FD314D5}"/>
              </a:ext>
            </a:extLst>
          </p:cNvPr>
          <p:cNvSpPr/>
          <p:nvPr/>
        </p:nvSpPr>
        <p:spPr>
          <a:xfrm>
            <a:off x="2914978" y="1310108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cgtcgttctaagttcatgtatctcttagtccacttttgattaaaattgtctcgtaagttgggattagggtttcatgaattaaacgt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550A44EC-509F-481A-8653-CAEB7395B3A6}"/>
              </a:ext>
            </a:extLst>
          </p:cNvPr>
          <p:cNvSpPr/>
          <p:nvPr/>
        </p:nvSpPr>
        <p:spPr>
          <a:xfrm>
            <a:off x="6055078" y="1854112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D678D2E-3704-46CE-B829-4A139B8B1EEA}"/>
              </a:ext>
            </a:extLst>
          </p:cNvPr>
          <p:cNvSpPr/>
          <p:nvPr/>
        </p:nvSpPr>
        <p:spPr>
          <a:xfrm>
            <a:off x="2688687" y="1322860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E642BF-81CD-45A1-BCB3-E6848A74777E}"/>
              </a:ext>
            </a:extLst>
          </p:cNvPr>
          <p:cNvSpPr/>
          <p:nvPr/>
        </p:nvSpPr>
        <p:spPr>
          <a:xfrm>
            <a:off x="2280016" y="2292800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FC6375-7E81-43E9-86E3-B4DFEE76B454}"/>
              </a:ext>
            </a:extLst>
          </p:cNvPr>
          <p:cNvSpPr txBox="1"/>
          <p:nvPr/>
        </p:nvSpPr>
        <p:spPr>
          <a:xfrm>
            <a:off x="6276989" y="1815659"/>
            <a:ext cx="722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How?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D7A1017-F3C3-4FB0-96F8-9F755CD9321A}"/>
              </a:ext>
            </a:extLst>
          </p:cNvPr>
          <p:cNvSpPr/>
          <p:nvPr/>
        </p:nvSpPr>
        <p:spPr>
          <a:xfrm>
            <a:off x="4527759" y="3734753"/>
            <a:ext cx="377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B0CCE0-D981-44D0-9D3E-28C59EE25DF3}"/>
              </a:ext>
            </a:extLst>
          </p:cNvPr>
          <p:cNvSpPr txBox="1"/>
          <p:nvPr/>
        </p:nvSpPr>
        <p:spPr>
          <a:xfrm>
            <a:off x="8020786" y="3254649"/>
            <a:ext cx="325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Forward Primer (with overhang)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57BF751-95B8-41A8-8687-63F0550E9D46}"/>
              </a:ext>
            </a:extLst>
          </p:cNvPr>
          <p:cNvSpPr txBox="1"/>
          <p:nvPr/>
        </p:nvSpPr>
        <p:spPr>
          <a:xfrm>
            <a:off x="6275287" y="4224948"/>
            <a:ext cx="1632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Reverse Primer</a:t>
            </a: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CDB50337-7571-4896-A42F-C08F87128429}"/>
              </a:ext>
            </a:extLst>
          </p:cNvPr>
          <p:cNvSpPr/>
          <p:nvPr/>
        </p:nvSpPr>
        <p:spPr>
          <a:xfrm>
            <a:off x="8026353" y="4397125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F088E47-59AC-45CC-99AC-ECF9ED6AA8AA}"/>
              </a:ext>
            </a:extLst>
          </p:cNvPr>
          <p:cNvSpPr txBox="1"/>
          <p:nvPr/>
        </p:nvSpPr>
        <p:spPr>
          <a:xfrm>
            <a:off x="8248264" y="4362716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PCR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DF00752-6D3B-4335-9DBD-61B2F0A63F27}"/>
              </a:ext>
            </a:extLst>
          </p:cNvPr>
          <p:cNvCxnSpPr>
            <a:cxnSpLocks/>
          </p:cNvCxnSpPr>
          <p:nvPr/>
        </p:nvCxnSpPr>
        <p:spPr>
          <a:xfrm>
            <a:off x="9851547" y="3698352"/>
            <a:ext cx="13847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68F8B78-464B-4450-B64F-9231B89688E8}"/>
              </a:ext>
            </a:extLst>
          </p:cNvPr>
          <p:cNvCxnSpPr>
            <a:cxnSpLocks/>
          </p:cNvCxnSpPr>
          <p:nvPr/>
        </p:nvCxnSpPr>
        <p:spPr>
          <a:xfrm flipH="1" flipV="1">
            <a:off x="4716499" y="4134863"/>
            <a:ext cx="1204890" cy="7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EB4C9C83-6B24-4118-BDD6-8C1D5D9449CE}"/>
              </a:ext>
            </a:extLst>
          </p:cNvPr>
          <p:cNvSpPr/>
          <p:nvPr/>
        </p:nvSpPr>
        <p:spPr>
          <a:xfrm>
            <a:off x="7295976" y="4867271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A4CE0CF-3782-46ED-AEA2-079905AA5310}"/>
              </a:ext>
            </a:extLst>
          </p:cNvPr>
          <p:cNvSpPr/>
          <p:nvPr/>
        </p:nvSpPr>
        <p:spPr>
          <a:xfrm>
            <a:off x="11381272" y="3629386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2C9B970-ED83-4CE7-A909-61E69F1B8936}"/>
              </a:ext>
            </a:extLst>
          </p:cNvPr>
          <p:cNvSpPr/>
          <p:nvPr/>
        </p:nvSpPr>
        <p:spPr>
          <a:xfrm>
            <a:off x="4209259" y="3619581"/>
            <a:ext cx="273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7447859-EC74-4EE1-8F86-EE34947C4614}"/>
              </a:ext>
            </a:extLst>
          </p:cNvPr>
          <p:cNvSpPr/>
          <p:nvPr/>
        </p:nvSpPr>
        <p:spPr>
          <a:xfrm>
            <a:off x="3383996" y="4788517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A39DC3E-A713-4F7E-865C-723C87A694D7}"/>
              </a:ext>
            </a:extLst>
          </p:cNvPr>
          <p:cNvSpPr/>
          <p:nvPr/>
        </p:nvSpPr>
        <p:spPr>
          <a:xfrm>
            <a:off x="11839030" y="4820387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74FCE1F-BFD0-4C2E-B64B-DB4EB6566D80}"/>
              </a:ext>
            </a:extLst>
          </p:cNvPr>
          <p:cNvSpPr/>
          <p:nvPr/>
        </p:nvSpPr>
        <p:spPr>
          <a:xfrm>
            <a:off x="6887105" y="4867271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3’5’</a:t>
            </a:r>
          </a:p>
        </p:txBody>
      </p:sp>
      <p:sp>
        <p:nvSpPr>
          <p:cNvPr id="55" name="Arrow: Down 54">
            <a:extLst>
              <a:ext uri="{FF2B5EF4-FFF2-40B4-BE49-F238E27FC236}">
                <a16:creationId xmlns:a16="http://schemas.microsoft.com/office/drawing/2014/main" id="{7F9AD9A6-0BC5-4A12-8F0C-9EDD77C286BF}"/>
              </a:ext>
            </a:extLst>
          </p:cNvPr>
          <p:cNvSpPr/>
          <p:nvPr/>
        </p:nvSpPr>
        <p:spPr>
          <a:xfrm>
            <a:off x="8051859" y="5512443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2F9B033-346C-4232-996A-D62FD8CB4F33}"/>
              </a:ext>
            </a:extLst>
          </p:cNvPr>
          <p:cNvSpPr txBox="1"/>
          <p:nvPr/>
        </p:nvSpPr>
        <p:spPr>
          <a:xfrm>
            <a:off x="8273770" y="5478034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KLD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1A0352-F205-459C-B47D-2DBB3E50D90B}"/>
              </a:ext>
            </a:extLst>
          </p:cNvPr>
          <p:cNvSpPr/>
          <p:nvPr/>
        </p:nvSpPr>
        <p:spPr>
          <a:xfrm>
            <a:off x="9518171" y="1216367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03F583B-2438-4C7C-9D5B-7545D94D5DA3}"/>
              </a:ext>
            </a:extLst>
          </p:cNvPr>
          <p:cNvSpPr/>
          <p:nvPr/>
        </p:nvSpPr>
        <p:spPr>
          <a:xfrm>
            <a:off x="2411385" y="1216367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97CF142-453E-45AB-8015-CC4498034294}"/>
              </a:ext>
            </a:extLst>
          </p:cNvPr>
          <p:cNvSpPr/>
          <p:nvPr/>
        </p:nvSpPr>
        <p:spPr>
          <a:xfrm>
            <a:off x="10152983" y="2223100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F23C370-3225-4CE1-947A-3B879B16D549}"/>
              </a:ext>
            </a:extLst>
          </p:cNvPr>
          <p:cNvSpPr/>
          <p:nvPr/>
        </p:nvSpPr>
        <p:spPr>
          <a:xfrm>
            <a:off x="2004367" y="2184531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71666CE-23A8-46D2-AF0C-228B415ABF00}"/>
              </a:ext>
            </a:extLst>
          </p:cNvPr>
          <p:cNvSpPr/>
          <p:nvPr/>
        </p:nvSpPr>
        <p:spPr>
          <a:xfrm>
            <a:off x="2529157" y="2292800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</a:t>
            </a:r>
            <a:r>
              <a:rPr lang="en-CA" sz="10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ATGCATGCATGC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</a:t>
            </a:r>
            <a:r>
              <a:rPr lang="en-CA" sz="10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TACGTACGTACG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aaattgtctcgtaagttgggattagggtttcatgaattaaacgt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178D95D-41C5-47B0-A4F8-1878F8A47A7D}"/>
              </a:ext>
            </a:extLst>
          </p:cNvPr>
          <p:cNvCxnSpPr/>
          <p:nvPr/>
        </p:nvCxnSpPr>
        <p:spPr>
          <a:xfrm>
            <a:off x="5823601" y="2283633"/>
            <a:ext cx="0" cy="43589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2BDBDBA-275F-442A-90DB-2B94F3375C4D}"/>
              </a:ext>
            </a:extLst>
          </p:cNvPr>
          <p:cNvCxnSpPr/>
          <p:nvPr/>
        </p:nvCxnSpPr>
        <p:spPr>
          <a:xfrm>
            <a:off x="6737341" y="2273750"/>
            <a:ext cx="0" cy="43589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DE14B7FD-74D9-4D43-80D7-3F6D8CA4EFBF}"/>
              </a:ext>
            </a:extLst>
          </p:cNvPr>
          <p:cNvSpPr/>
          <p:nvPr/>
        </p:nvSpPr>
        <p:spPr>
          <a:xfrm rot="900000">
            <a:off x="6791744" y="3427507"/>
            <a:ext cx="133882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5’ </a:t>
            </a:r>
            <a:r>
              <a:rPr lang="en-CA" sz="10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ATGCATGCATGC</a:t>
            </a:r>
            <a:endParaRPr lang="en-CA" sz="1000" dirty="0">
              <a:highlight>
                <a:srgbClr val="00FF00"/>
              </a:highligh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E2FEF86-F48B-4F51-AF0C-1D14771875D3}"/>
              </a:ext>
            </a:extLst>
          </p:cNvPr>
          <p:cNvSpPr/>
          <p:nvPr/>
        </p:nvSpPr>
        <p:spPr>
          <a:xfrm>
            <a:off x="7499029" y="4905371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ATGCATGCATGC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tttaacagagcattcaaccctaatcccaaagtacttaatttgca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000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TACGTACGTACG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aaattgtctcgtaagttgggattagggtttcatgaattaaacgt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64ECEF8-F7BD-4F14-95B4-4CB73817660A}"/>
              </a:ext>
            </a:extLst>
          </p:cNvPr>
          <p:cNvSpPr/>
          <p:nvPr/>
        </p:nvSpPr>
        <p:spPr>
          <a:xfrm>
            <a:off x="3626792" y="4848050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</a:t>
            </a:r>
            <a:endParaRPr lang="en-CA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E6E1A19-1D21-48F5-A0AF-16EFB668B50D}"/>
              </a:ext>
            </a:extLst>
          </p:cNvPr>
          <p:cNvSpPr/>
          <p:nvPr/>
        </p:nvSpPr>
        <p:spPr>
          <a:xfrm>
            <a:off x="3990350" y="5947804"/>
            <a:ext cx="40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</a:p>
          <a:p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3’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523E019-362B-4B99-93C2-547940F36381}"/>
              </a:ext>
            </a:extLst>
          </p:cNvPr>
          <p:cNvSpPr/>
          <p:nvPr/>
        </p:nvSpPr>
        <p:spPr>
          <a:xfrm>
            <a:off x="11799817" y="5878104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CD30B12-9DB5-4760-9B77-D22066999D36}"/>
              </a:ext>
            </a:extLst>
          </p:cNvPr>
          <p:cNvSpPr/>
          <p:nvPr/>
        </p:nvSpPr>
        <p:spPr>
          <a:xfrm>
            <a:off x="3714701" y="5839535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972CF4D-5833-4E86-8F9A-05D0B012AFCF}"/>
              </a:ext>
            </a:extLst>
          </p:cNvPr>
          <p:cNvSpPr/>
          <p:nvPr/>
        </p:nvSpPr>
        <p:spPr>
          <a:xfrm>
            <a:off x="4239491" y="5947804"/>
            <a:ext cx="815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gcagcaagattcaagtacatagagaatcaggtgaaaactaat</a:t>
            </a:r>
            <a:r>
              <a:rPr lang="en-CA" sz="10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ATGCATGCATGC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tttaacagagcattcaaccctaatcccaaagtacttaatttgca</a:t>
            </a:r>
          </a:p>
          <a:p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cgtcgttctaagttcatgtatctcttagtccacttttgatta</a:t>
            </a:r>
            <a:r>
              <a:rPr lang="en-CA" sz="10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TACGTACGTACG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aaattgtctcgtaagttgggattagggtttcatgaattaaacgt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F53CEB6-5B7C-40EF-816B-E02D926A6CB4}"/>
              </a:ext>
            </a:extLst>
          </p:cNvPr>
          <p:cNvSpPr txBox="1"/>
          <p:nvPr/>
        </p:nvSpPr>
        <p:spPr>
          <a:xfrm>
            <a:off x="2366386" y="485233"/>
            <a:ext cx="781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Insert can be on one primer or BOTH (~25bp from each, up to ~50bp insertion)</a:t>
            </a:r>
          </a:p>
          <a:p>
            <a:pPr marL="285750" indent="-285750">
              <a:buFontTx/>
              <a:buChar char="-"/>
            </a:pPr>
            <a:r>
              <a:rPr lang="en-CA" dirty="0"/>
              <a:t>Insert can be as big as PCR will tolerate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1614D73-BF70-4847-8996-FA2C7202F25C}"/>
              </a:ext>
            </a:extLst>
          </p:cNvPr>
          <p:cNvCxnSpPr/>
          <p:nvPr/>
        </p:nvCxnSpPr>
        <p:spPr>
          <a:xfrm>
            <a:off x="7598426" y="4857933"/>
            <a:ext cx="0" cy="43589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CB72B13-8968-44AA-B2CA-4AA1964EBC59}"/>
              </a:ext>
            </a:extLst>
          </p:cNvPr>
          <p:cNvCxnSpPr/>
          <p:nvPr/>
        </p:nvCxnSpPr>
        <p:spPr>
          <a:xfrm>
            <a:off x="8512166" y="4848050"/>
            <a:ext cx="0" cy="43589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1338DC1-2F29-4334-A35B-DFE6BB3AE1AC}"/>
              </a:ext>
            </a:extLst>
          </p:cNvPr>
          <p:cNvCxnSpPr/>
          <p:nvPr/>
        </p:nvCxnSpPr>
        <p:spPr>
          <a:xfrm>
            <a:off x="7531751" y="5922814"/>
            <a:ext cx="0" cy="43589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791B9A0-0FBD-4288-9D13-91904FCE9554}"/>
              </a:ext>
            </a:extLst>
          </p:cNvPr>
          <p:cNvCxnSpPr/>
          <p:nvPr/>
        </p:nvCxnSpPr>
        <p:spPr>
          <a:xfrm>
            <a:off x="8445491" y="5912931"/>
            <a:ext cx="0" cy="43589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694C95A-0000-4809-A1F4-5BE79DAF06BB}"/>
              </a:ext>
            </a:extLst>
          </p:cNvPr>
          <p:cNvCxnSpPr/>
          <p:nvPr/>
        </p:nvCxnSpPr>
        <p:spPr>
          <a:xfrm>
            <a:off x="6918846" y="4848408"/>
            <a:ext cx="0" cy="43589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E391706-ECDD-4026-81B4-7D2C9E5884A6}"/>
              </a:ext>
            </a:extLst>
          </p:cNvPr>
          <p:cNvCxnSpPr/>
          <p:nvPr/>
        </p:nvCxnSpPr>
        <p:spPr>
          <a:xfrm>
            <a:off x="8011782" y="3782463"/>
            <a:ext cx="0" cy="43589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C933AF6-CE97-4FCC-87E7-FAA118061478}"/>
              </a:ext>
            </a:extLst>
          </p:cNvPr>
          <p:cNvCxnSpPr/>
          <p:nvPr/>
        </p:nvCxnSpPr>
        <p:spPr>
          <a:xfrm>
            <a:off x="6363221" y="1322349"/>
            <a:ext cx="0" cy="43589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4587A0E8-762B-4D8A-B09E-28693C8A0176}"/>
              </a:ext>
            </a:extLst>
          </p:cNvPr>
          <p:cNvSpPr txBox="1"/>
          <p:nvPr/>
        </p:nvSpPr>
        <p:spPr>
          <a:xfrm>
            <a:off x="876074" y="1710218"/>
            <a:ext cx="1040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Insertion</a:t>
            </a:r>
          </a:p>
          <a:p>
            <a:pPr algn="ctr"/>
            <a:r>
              <a:rPr lang="en-CA" b="1" dirty="0"/>
              <a:t>Example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81759C0-0011-424A-A761-66FF158A366F}"/>
              </a:ext>
            </a:extLst>
          </p:cNvPr>
          <p:cNvCxnSpPr/>
          <p:nvPr/>
        </p:nvCxnSpPr>
        <p:spPr>
          <a:xfrm>
            <a:off x="2240588" y="2847629"/>
            <a:ext cx="8326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90A5C832-8CC1-4702-9473-7EC23AD210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6933"/>
          <a:stretch/>
        </p:blipFill>
        <p:spPr>
          <a:xfrm>
            <a:off x="152636" y="3396718"/>
            <a:ext cx="3231160" cy="2526096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AD763021-768B-4160-85E1-DA1E0F8701AE}"/>
              </a:ext>
            </a:extLst>
          </p:cNvPr>
          <p:cNvSpPr txBox="1"/>
          <p:nvPr/>
        </p:nvSpPr>
        <p:spPr>
          <a:xfrm>
            <a:off x="3991525" y="97542"/>
            <a:ext cx="3800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Operation: Make a small insertion</a:t>
            </a:r>
          </a:p>
        </p:txBody>
      </p:sp>
    </p:spTree>
    <p:extLst>
      <p:ext uri="{BB962C8B-B14F-4D97-AF65-F5344CB8AC3E}">
        <p14:creationId xmlns:p14="http://schemas.microsoft.com/office/powerpoint/2010/main" val="123498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3061460" y="166640"/>
            <a:ext cx="7042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What are the general operations we want to do when cloning?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A613F4-DE13-4188-8876-14226CAFB5AD}"/>
              </a:ext>
            </a:extLst>
          </p:cNvPr>
          <p:cNvSpPr/>
          <p:nvPr/>
        </p:nvSpPr>
        <p:spPr>
          <a:xfrm>
            <a:off x="537522" y="3096617"/>
            <a:ext cx="11546374" cy="2165386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A1A6DB6-4807-4493-AFAB-4A8C5376B7E1}"/>
              </a:ext>
            </a:extLst>
          </p:cNvPr>
          <p:cNvSpPr txBox="1"/>
          <p:nvPr/>
        </p:nvSpPr>
        <p:spPr>
          <a:xfrm>
            <a:off x="2603085" y="2022260"/>
            <a:ext cx="698583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Make a point mutation/substitution (A few bp within ~50bp window)</a:t>
            </a:r>
          </a:p>
          <a:p>
            <a:pPr marL="285750" indent="-285750">
              <a:buFontTx/>
              <a:buChar char="-"/>
            </a:pPr>
            <a:r>
              <a:rPr lang="en-CA" dirty="0"/>
              <a:t>Make a deletion (Any size)</a:t>
            </a:r>
          </a:p>
          <a:p>
            <a:pPr marL="285750" indent="-285750">
              <a:buFontTx/>
              <a:buChar char="-"/>
            </a:pPr>
            <a:r>
              <a:rPr lang="en-CA" dirty="0"/>
              <a:t>Make a small insertion (Less than ~50bp)</a:t>
            </a:r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r>
              <a:rPr lang="en-CA" dirty="0"/>
              <a:t>Transfer DNA from plasmid -&gt; plasmid (“sub-cloning”)</a:t>
            </a:r>
          </a:p>
          <a:p>
            <a:pPr marL="285750" indent="-285750">
              <a:buFontTx/>
              <a:buChar char="-"/>
            </a:pPr>
            <a:r>
              <a:rPr lang="en-CA" dirty="0"/>
              <a:t>Insert synthesized DNA into plasmid</a:t>
            </a:r>
          </a:p>
          <a:p>
            <a:pPr marL="285750" indent="-285750">
              <a:buFontTx/>
              <a:buChar char="-"/>
            </a:pPr>
            <a:r>
              <a:rPr lang="en-CA" dirty="0"/>
              <a:t>Insert genomic DNA into plasmid</a:t>
            </a:r>
          </a:p>
          <a:p>
            <a:pPr marL="285750" indent="-285750">
              <a:buFontTx/>
              <a:buChar char="-"/>
            </a:pPr>
            <a:r>
              <a:rPr lang="en-CA" dirty="0"/>
              <a:t>Clone gene from mRNA into plasmid</a:t>
            </a:r>
          </a:p>
          <a:p>
            <a:pPr marL="285750" indent="-285750">
              <a:buFontTx/>
              <a:buChar char="-"/>
            </a:pPr>
            <a:endParaRPr lang="en-CA" dirty="0"/>
          </a:p>
          <a:p>
            <a:endParaRPr lang="en-CA" dirty="0"/>
          </a:p>
          <a:p>
            <a:pPr marL="285750" indent="-285750">
              <a:buFontTx/>
              <a:buChar char="-"/>
            </a:pPr>
            <a:r>
              <a:rPr lang="en-CA" dirty="0"/>
              <a:t>Multi-fragment assemblies</a:t>
            </a:r>
          </a:p>
          <a:p>
            <a:pPr marL="285750" indent="-285750">
              <a:buFontTx/>
              <a:buChar char="-"/>
            </a:pPr>
            <a:r>
              <a:rPr lang="en-CA" dirty="0"/>
              <a:t>Make a substitution (Alternative)</a:t>
            </a:r>
          </a:p>
          <a:p>
            <a:pPr marL="285750" indent="-285750">
              <a:buFontTx/>
              <a:buChar char="-"/>
            </a:pPr>
            <a:r>
              <a:rPr lang="en-CA" dirty="0"/>
              <a:t>Make a deletion (Alternative)</a:t>
            </a:r>
          </a:p>
          <a:p>
            <a:pPr marL="285750" indent="-285750">
              <a:buFontTx/>
              <a:buChar char="-"/>
            </a:pPr>
            <a:r>
              <a:rPr lang="en-CA" dirty="0"/>
              <a:t>Make a small insertion (Alternative)</a:t>
            </a:r>
          </a:p>
          <a:p>
            <a:pPr marL="285750" indent="-285750">
              <a:buFontTx/>
              <a:buChar char="-"/>
            </a:pPr>
            <a:endParaRPr lang="en-CA" dirty="0"/>
          </a:p>
        </p:txBody>
      </p:sp>
      <p:sp>
        <p:nvSpPr>
          <p:cNvPr id="49" name="Left Brace 48">
            <a:extLst>
              <a:ext uri="{FF2B5EF4-FFF2-40B4-BE49-F238E27FC236}">
                <a16:creationId xmlns:a16="http://schemas.microsoft.com/office/drawing/2014/main" id="{2D28A913-6D89-4D7C-B769-13411BF33503}"/>
              </a:ext>
            </a:extLst>
          </p:cNvPr>
          <p:cNvSpPr/>
          <p:nvPr/>
        </p:nvSpPr>
        <p:spPr>
          <a:xfrm>
            <a:off x="2427625" y="3652469"/>
            <a:ext cx="154039" cy="124010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81338E9-B4BE-48E4-A3E9-279AFC5D8DC0}"/>
              </a:ext>
            </a:extLst>
          </p:cNvPr>
          <p:cNvSpPr txBox="1"/>
          <p:nvPr/>
        </p:nvSpPr>
        <p:spPr>
          <a:xfrm>
            <a:off x="934265" y="3673593"/>
            <a:ext cx="1482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1 Vector</a:t>
            </a:r>
          </a:p>
          <a:p>
            <a:pPr algn="ctr"/>
            <a:r>
              <a:rPr lang="en-CA" dirty="0"/>
              <a:t>1 Insert</a:t>
            </a:r>
          </a:p>
          <a:p>
            <a:pPr algn="ctr"/>
            <a:r>
              <a:rPr lang="en-CA" dirty="0"/>
              <a:t>(2 Fragments)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E431718-9B4F-4ADE-AB95-AF69E34F70B2}"/>
              </a:ext>
            </a:extLst>
          </p:cNvPr>
          <p:cNvSpPr txBox="1"/>
          <p:nvPr/>
        </p:nvSpPr>
        <p:spPr>
          <a:xfrm>
            <a:off x="785438" y="5469662"/>
            <a:ext cx="1562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1 Vector</a:t>
            </a:r>
          </a:p>
          <a:p>
            <a:pPr algn="ctr"/>
            <a:r>
              <a:rPr lang="en-CA" dirty="0"/>
              <a:t>&gt;1 Insert</a:t>
            </a:r>
          </a:p>
          <a:p>
            <a:pPr algn="ctr"/>
            <a:r>
              <a:rPr lang="en-CA" dirty="0"/>
              <a:t>(&gt;2 fragments)</a:t>
            </a:r>
          </a:p>
        </p:txBody>
      </p:sp>
      <p:sp>
        <p:nvSpPr>
          <p:cNvPr id="52" name="Left Brace 51">
            <a:extLst>
              <a:ext uri="{FF2B5EF4-FFF2-40B4-BE49-F238E27FC236}">
                <a16:creationId xmlns:a16="http://schemas.microsoft.com/office/drawing/2014/main" id="{4E52DD02-5D3A-4DFC-A4FA-927C61335584}"/>
              </a:ext>
            </a:extLst>
          </p:cNvPr>
          <p:cNvSpPr/>
          <p:nvPr/>
        </p:nvSpPr>
        <p:spPr>
          <a:xfrm>
            <a:off x="2399643" y="2137547"/>
            <a:ext cx="160599" cy="69932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10B0A75-E06E-4C86-960E-C739F67A6EBF}"/>
              </a:ext>
            </a:extLst>
          </p:cNvPr>
          <p:cNvSpPr txBox="1"/>
          <p:nvPr/>
        </p:nvSpPr>
        <p:spPr>
          <a:xfrm>
            <a:off x="829966" y="2302543"/>
            <a:ext cx="1597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1 Fragment</a:t>
            </a:r>
          </a:p>
        </p:txBody>
      </p:sp>
      <p:sp>
        <p:nvSpPr>
          <p:cNvPr id="54" name="Left Brace 53">
            <a:extLst>
              <a:ext uri="{FF2B5EF4-FFF2-40B4-BE49-F238E27FC236}">
                <a16:creationId xmlns:a16="http://schemas.microsoft.com/office/drawing/2014/main" id="{CC02CD7A-5646-426B-8385-6D6B714628FC}"/>
              </a:ext>
            </a:extLst>
          </p:cNvPr>
          <p:cNvSpPr/>
          <p:nvPr/>
        </p:nvSpPr>
        <p:spPr>
          <a:xfrm rot="10800000">
            <a:off x="9588915" y="2165534"/>
            <a:ext cx="160599" cy="69932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9F29B95-E1B4-430B-947A-56C949841B99}"/>
              </a:ext>
            </a:extLst>
          </p:cNvPr>
          <p:cNvSpPr txBox="1"/>
          <p:nvPr/>
        </p:nvSpPr>
        <p:spPr>
          <a:xfrm>
            <a:off x="9981556" y="2218528"/>
            <a:ext cx="1597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KLD</a:t>
            </a:r>
          </a:p>
          <a:p>
            <a:pPr algn="ctr"/>
            <a:r>
              <a:rPr lang="en-CA" dirty="0"/>
              <a:t>Mutagenesis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05B792-1FFB-4C03-B88F-1D19B8028EC4}"/>
              </a:ext>
            </a:extLst>
          </p:cNvPr>
          <p:cNvSpPr txBox="1"/>
          <p:nvPr/>
        </p:nvSpPr>
        <p:spPr>
          <a:xfrm>
            <a:off x="9764375" y="3673593"/>
            <a:ext cx="2319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TEDA assembly</a:t>
            </a:r>
          </a:p>
          <a:p>
            <a:pPr algn="ctr"/>
            <a:r>
              <a:rPr lang="en-CA" dirty="0"/>
              <a:t>Gibson assembly</a:t>
            </a:r>
          </a:p>
          <a:p>
            <a:pPr algn="ctr"/>
            <a:r>
              <a:rPr lang="en-CA" dirty="0" err="1"/>
              <a:t>Hifi</a:t>
            </a:r>
            <a:r>
              <a:rPr lang="en-CA" dirty="0"/>
              <a:t> assembly</a:t>
            </a:r>
          </a:p>
          <a:p>
            <a:pPr algn="ctr"/>
            <a:r>
              <a:rPr lang="en-CA" dirty="0"/>
              <a:t>Golden Gate assembly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A875C87-D923-4C89-BE64-4FCBE6940F56}"/>
              </a:ext>
            </a:extLst>
          </p:cNvPr>
          <p:cNvSpPr txBox="1"/>
          <p:nvPr/>
        </p:nvSpPr>
        <p:spPr>
          <a:xfrm>
            <a:off x="5281394" y="1439324"/>
            <a:ext cx="1150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u="sng" dirty="0"/>
              <a:t>Operation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081E949-B1BC-4297-83E2-6CDAEFD9414D}"/>
              </a:ext>
            </a:extLst>
          </p:cNvPr>
          <p:cNvSpPr txBox="1"/>
          <p:nvPr/>
        </p:nvSpPr>
        <p:spPr>
          <a:xfrm>
            <a:off x="1066288" y="1300825"/>
            <a:ext cx="1218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u="sng" dirty="0"/>
              <a:t>Number of</a:t>
            </a:r>
          </a:p>
          <a:p>
            <a:pPr algn="ctr"/>
            <a:r>
              <a:rPr lang="en-CA" b="1" u="sng" dirty="0"/>
              <a:t>Fragments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8E96095-9AC3-41CF-86D5-E9499D633F74}"/>
              </a:ext>
            </a:extLst>
          </p:cNvPr>
          <p:cNvSpPr txBox="1"/>
          <p:nvPr/>
        </p:nvSpPr>
        <p:spPr>
          <a:xfrm>
            <a:off x="10202478" y="1497724"/>
            <a:ext cx="1155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u="sng" dirty="0"/>
              <a:t>Technique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B601A56-04F7-407A-9092-8451F830E1F2}"/>
              </a:ext>
            </a:extLst>
          </p:cNvPr>
          <p:cNvSpPr txBox="1"/>
          <p:nvPr/>
        </p:nvSpPr>
        <p:spPr>
          <a:xfrm>
            <a:off x="9764375" y="5471974"/>
            <a:ext cx="2319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TEDA assembly</a:t>
            </a:r>
          </a:p>
          <a:p>
            <a:pPr algn="ctr"/>
            <a:r>
              <a:rPr lang="en-CA" dirty="0"/>
              <a:t>Gibson assembly</a:t>
            </a:r>
          </a:p>
          <a:p>
            <a:pPr algn="ctr"/>
            <a:r>
              <a:rPr lang="en-CA" dirty="0" err="1"/>
              <a:t>Hifi</a:t>
            </a:r>
            <a:r>
              <a:rPr lang="en-CA" dirty="0"/>
              <a:t> assembly</a:t>
            </a:r>
          </a:p>
          <a:p>
            <a:pPr algn="ctr"/>
            <a:r>
              <a:rPr lang="en-CA" dirty="0"/>
              <a:t>Golden Gate assembly</a:t>
            </a:r>
          </a:p>
        </p:txBody>
      </p:sp>
      <p:sp>
        <p:nvSpPr>
          <p:cNvPr id="62" name="Left Brace 61">
            <a:extLst>
              <a:ext uri="{FF2B5EF4-FFF2-40B4-BE49-F238E27FC236}">
                <a16:creationId xmlns:a16="http://schemas.microsoft.com/office/drawing/2014/main" id="{A9DB9ABB-FFA8-4A8E-B6DD-EE7844F65170}"/>
              </a:ext>
            </a:extLst>
          </p:cNvPr>
          <p:cNvSpPr/>
          <p:nvPr/>
        </p:nvSpPr>
        <p:spPr>
          <a:xfrm rot="10800000">
            <a:off x="9615098" y="3652469"/>
            <a:ext cx="154039" cy="124010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Left Brace 62">
            <a:extLst>
              <a:ext uri="{FF2B5EF4-FFF2-40B4-BE49-F238E27FC236}">
                <a16:creationId xmlns:a16="http://schemas.microsoft.com/office/drawing/2014/main" id="{8730EA06-F6A1-413D-B7EA-0E54B919B02A}"/>
              </a:ext>
            </a:extLst>
          </p:cNvPr>
          <p:cNvSpPr/>
          <p:nvPr/>
        </p:nvSpPr>
        <p:spPr>
          <a:xfrm rot="10800000">
            <a:off x="9636195" y="5432200"/>
            <a:ext cx="154039" cy="124010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Left Brace 63">
            <a:extLst>
              <a:ext uri="{FF2B5EF4-FFF2-40B4-BE49-F238E27FC236}">
                <a16:creationId xmlns:a16="http://schemas.microsoft.com/office/drawing/2014/main" id="{0C49D479-7BE8-4093-89B2-70D96BDF8B38}"/>
              </a:ext>
            </a:extLst>
          </p:cNvPr>
          <p:cNvSpPr/>
          <p:nvPr/>
        </p:nvSpPr>
        <p:spPr>
          <a:xfrm>
            <a:off x="2462040" y="5299389"/>
            <a:ext cx="117405" cy="12638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5596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B61F4D5-EF5D-4167-AAC1-1671E81E5B2B}"/>
              </a:ext>
            </a:extLst>
          </p:cNvPr>
          <p:cNvSpPr/>
          <p:nvPr/>
        </p:nvSpPr>
        <p:spPr>
          <a:xfrm>
            <a:off x="686438" y="2016301"/>
            <a:ext cx="10681974" cy="1061346"/>
          </a:xfrm>
          <a:custGeom>
            <a:avLst/>
            <a:gdLst>
              <a:gd name="connsiteX0" fmla="*/ 1206295 w 10728335"/>
              <a:gd name="connsiteY0" fmla="*/ 0 h 509134"/>
              <a:gd name="connsiteX1" fmla="*/ 766028 w 10728335"/>
              <a:gd name="connsiteY1" fmla="*/ 440266 h 509134"/>
              <a:gd name="connsiteX2" fmla="*/ 10104761 w 10728335"/>
              <a:gd name="connsiteY2" fmla="*/ 465666 h 509134"/>
              <a:gd name="connsiteX3" fmla="*/ 9715295 w 10728335"/>
              <a:gd name="connsiteY3" fmla="*/ 25400 h 50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28335" h="509134">
                <a:moveTo>
                  <a:pt x="1206295" y="0"/>
                </a:moveTo>
                <a:cubicBezTo>
                  <a:pt x="244622" y="181327"/>
                  <a:pt x="-717050" y="362655"/>
                  <a:pt x="766028" y="440266"/>
                </a:cubicBezTo>
                <a:cubicBezTo>
                  <a:pt x="2249106" y="517877"/>
                  <a:pt x="8613216" y="534810"/>
                  <a:pt x="10104761" y="465666"/>
                </a:cubicBezTo>
                <a:cubicBezTo>
                  <a:pt x="11596306" y="396522"/>
                  <a:pt x="9977762" y="70556"/>
                  <a:pt x="9715295" y="2540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C7D9ACE-B34C-41A9-8155-B151B67B9F7C}"/>
              </a:ext>
            </a:extLst>
          </p:cNvPr>
          <p:cNvSpPr txBox="1"/>
          <p:nvPr/>
        </p:nvSpPr>
        <p:spPr>
          <a:xfrm>
            <a:off x="3209753" y="407428"/>
            <a:ext cx="7817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Overlap based cloning techniques</a:t>
            </a:r>
          </a:p>
          <a:p>
            <a:pPr marL="285750" indent="-285750">
              <a:buFontTx/>
              <a:buChar char="-"/>
            </a:pPr>
            <a:r>
              <a:rPr lang="en-CA" dirty="0"/>
              <a:t>Same principle for all, different blends of enzymes, different efficiencies</a:t>
            </a:r>
          </a:p>
          <a:p>
            <a:pPr marL="285750" indent="-285750">
              <a:buFontTx/>
              <a:buChar char="-"/>
            </a:pPr>
            <a:r>
              <a:rPr lang="en-CA" dirty="0"/>
              <a:t>Varies widely in cost, easy to homebrew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36BF640-2138-4CBD-94C5-9189528809C0}"/>
              </a:ext>
            </a:extLst>
          </p:cNvPr>
          <p:cNvSpPr txBox="1"/>
          <p:nvPr/>
        </p:nvSpPr>
        <p:spPr>
          <a:xfrm>
            <a:off x="4156308" y="75952"/>
            <a:ext cx="45095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What is TEDA / Gibson / </a:t>
            </a:r>
            <a:r>
              <a:rPr lang="en-CA" sz="2000" b="1" u="sng" dirty="0" err="1"/>
              <a:t>Hifi</a:t>
            </a:r>
            <a:r>
              <a:rPr lang="en-CA" sz="2000" b="1" u="sng" dirty="0"/>
              <a:t> assembly?</a:t>
            </a:r>
          </a:p>
          <a:p>
            <a:endParaRPr lang="en-CA" sz="20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DD84480-2CB5-415A-98B3-241C938DFD9F}"/>
              </a:ext>
            </a:extLst>
          </p:cNvPr>
          <p:cNvSpPr/>
          <p:nvPr/>
        </p:nvSpPr>
        <p:spPr>
          <a:xfrm>
            <a:off x="2381964" y="1670061"/>
            <a:ext cx="7109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CATCATCATCACAGCAGCGGC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atgaaaccgcgcctgtgctttaactttcgccgccgcagcattagcccgtgctatattagcattagctatctgctggtggcgaaactgtttaaactgtttaaaattcat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TGAGATCCGGCTGCTAACAAA</a:t>
            </a:r>
          </a:p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GTAGTAGTAGTGTCGTCGCCG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tactttggcgcggacacgaaattgaaagcggcggcgtcgtaatcgggcacgatataatcgtaatcgatagacgaccaccgctttgacaaatttgacaaattttaagta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ACTCTAGGCCGACGATTGTTT</a:t>
            </a:r>
          </a:p>
          <a:p>
            <a:endParaRPr lang="en-CA" sz="6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ED88EE8-4FE9-4267-BEF2-9F039CACEB15}"/>
              </a:ext>
            </a:extLst>
          </p:cNvPr>
          <p:cNvSpPr/>
          <p:nvPr/>
        </p:nvSpPr>
        <p:spPr>
          <a:xfrm>
            <a:off x="1787084" y="1888530"/>
            <a:ext cx="17907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AGCAGCCATCATCATCATCATCACAGCAGCGGC</a:t>
            </a:r>
            <a:endParaRPr lang="en-CA" sz="600" dirty="0"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TCGTCGGTAGTAGTAGTAGTAGTGTCGTCGCCG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38320E7-0C38-4EDF-983F-48A99C589890}"/>
              </a:ext>
            </a:extLst>
          </p:cNvPr>
          <p:cNvSpPr/>
          <p:nvPr/>
        </p:nvSpPr>
        <p:spPr>
          <a:xfrm>
            <a:off x="8375868" y="1932915"/>
            <a:ext cx="26967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TGAGATCCGGCTGCTAACAAAGCCCGAAAGGAAGCTGAGTTG</a:t>
            </a:r>
          </a:p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ACTCTAGGCCGACGATTGTTTCGGGCTTTCCTTCGACTCAAC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FD9245F-3A1E-4DC4-BDDA-00D186D73497}"/>
              </a:ext>
            </a:extLst>
          </p:cNvPr>
          <p:cNvSpPr/>
          <p:nvPr/>
        </p:nvSpPr>
        <p:spPr>
          <a:xfrm>
            <a:off x="1772213" y="5347115"/>
            <a:ext cx="102641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AGCAGCCATCATCATCATCATCACAGCAGCGGC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atgaaaccgcgcctgtgctttaactttcgccgccgcagcattagcccgtgctatattagcattagctatctgctggtggcgaaactgtttaaactgtttaaaattcat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TGAGATCCGGCTGCTAACAAAGCCCGAAAGGAAGCTGAGTTG</a:t>
            </a:r>
          </a:p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TCGTCGGTAGTAGTAGTAGTAGTGTCGTCGCCG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tactttggcgcggacacgaaattgaaagcggcggcgtcgtaatcgggcacgatataatcgtaatcgatagacgaccaccgctttgacaaatttgacaaattttaagta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ACTCTAGGCCGACGATTGTTTCGGGCTTTCCTTCGACTCAAC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35BC76E-C88E-49C8-874E-E578F454350A}"/>
              </a:ext>
            </a:extLst>
          </p:cNvPr>
          <p:cNvSpPr/>
          <p:nvPr/>
        </p:nvSpPr>
        <p:spPr>
          <a:xfrm>
            <a:off x="629232" y="3814689"/>
            <a:ext cx="10681974" cy="1061346"/>
          </a:xfrm>
          <a:custGeom>
            <a:avLst/>
            <a:gdLst>
              <a:gd name="connsiteX0" fmla="*/ 1206295 w 10728335"/>
              <a:gd name="connsiteY0" fmla="*/ 0 h 509134"/>
              <a:gd name="connsiteX1" fmla="*/ 766028 w 10728335"/>
              <a:gd name="connsiteY1" fmla="*/ 440266 h 509134"/>
              <a:gd name="connsiteX2" fmla="*/ 10104761 w 10728335"/>
              <a:gd name="connsiteY2" fmla="*/ 465666 h 509134"/>
              <a:gd name="connsiteX3" fmla="*/ 9715295 w 10728335"/>
              <a:gd name="connsiteY3" fmla="*/ 25400 h 50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28335" h="509134">
                <a:moveTo>
                  <a:pt x="1206295" y="0"/>
                </a:moveTo>
                <a:cubicBezTo>
                  <a:pt x="244622" y="181327"/>
                  <a:pt x="-717050" y="362655"/>
                  <a:pt x="766028" y="440266"/>
                </a:cubicBezTo>
                <a:cubicBezTo>
                  <a:pt x="2249106" y="517877"/>
                  <a:pt x="8613216" y="534810"/>
                  <a:pt x="10104761" y="465666"/>
                </a:cubicBezTo>
                <a:cubicBezTo>
                  <a:pt x="11596306" y="396522"/>
                  <a:pt x="9977762" y="70556"/>
                  <a:pt x="9715295" y="2540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34422E6-B914-4BCA-9A3E-90F9C85BCC24}"/>
              </a:ext>
            </a:extLst>
          </p:cNvPr>
          <p:cNvSpPr/>
          <p:nvPr/>
        </p:nvSpPr>
        <p:spPr>
          <a:xfrm>
            <a:off x="2328991" y="3698464"/>
            <a:ext cx="71097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accgcgcctgtgctttaactttcgccgccgcagcattagcccgtgctatattagcattagctatctgctggtggcgaaactgtttaaactgtttaaaattcat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TGAGATCCGGCTGCTAACAAA</a:t>
            </a:r>
          </a:p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GTAGTAGTAGTGTCGTCGCCG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tactttggcgcggacacgaaattgaaagcggcggcgtcgtaatcgggcacgatataatcgtaatcgatagacgaccaccgctttgacaaatttgacaaatttta</a:t>
            </a:r>
            <a:endParaRPr lang="en-CA" sz="6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2CAEC4D-6486-4791-8E51-857583555486}"/>
              </a:ext>
            </a:extLst>
          </p:cNvPr>
          <p:cNvSpPr/>
          <p:nvPr/>
        </p:nvSpPr>
        <p:spPr>
          <a:xfrm>
            <a:off x="1772213" y="3686918"/>
            <a:ext cx="17907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AGCAGCCATCATCATCATCATCACAGCAGCGGC</a:t>
            </a:r>
            <a:endParaRPr lang="en-CA" sz="600" dirty="0"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TCGTCGG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228A2E0-3433-4937-83A5-311536B9F90B}"/>
              </a:ext>
            </a:extLst>
          </p:cNvPr>
          <p:cNvSpPr/>
          <p:nvPr/>
        </p:nvSpPr>
        <p:spPr>
          <a:xfrm>
            <a:off x="8267861" y="3697435"/>
            <a:ext cx="26967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GAAGCTGAGTTG</a:t>
            </a:r>
          </a:p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ACTCTAGGCCGACGATTGTTTCGGGCTTTCCTTCGACTCAAC</a:t>
            </a:r>
          </a:p>
        </p:txBody>
      </p:sp>
      <p:sp>
        <p:nvSpPr>
          <p:cNvPr id="63" name="Arrow: Down 62">
            <a:extLst>
              <a:ext uri="{FF2B5EF4-FFF2-40B4-BE49-F238E27FC236}">
                <a16:creationId xmlns:a16="http://schemas.microsoft.com/office/drawing/2014/main" id="{218C9F1A-A9A8-4FC1-8DDB-1BE01604DA95}"/>
              </a:ext>
            </a:extLst>
          </p:cNvPr>
          <p:cNvSpPr/>
          <p:nvPr/>
        </p:nvSpPr>
        <p:spPr>
          <a:xfrm>
            <a:off x="6006089" y="3281096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C1255D4-8746-4BAB-9B90-64EAFFCEEDEB}"/>
              </a:ext>
            </a:extLst>
          </p:cNvPr>
          <p:cNvSpPr txBox="1"/>
          <p:nvPr/>
        </p:nvSpPr>
        <p:spPr>
          <a:xfrm>
            <a:off x="6207304" y="3240203"/>
            <a:ext cx="794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T5 Exo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E9166D88-AD80-4A30-8451-A76DD3807C25}"/>
              </a:ext>
            </a:extLst>
          </p:cNvPr>
          <p:cNvSpPr/>
          <p:nvPr/>
        </p:nvSpPr>
        <p:spPr>
          <a:xfrm>
            <a:off x="9653183" y="3395144"/>
            <a:ext cx="794000" cy="25061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Polymerase</a:t>
            </a:r>
            <a:endParaRPr lang="en-CA" sz="600" b="1" dirty="0">
              <a:solidFill>
                <a:schemeClr val="tx1"/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7613F8A-7736-4BD4-BD22-C8C24516F2D5}"/>
              </a:ext>
            </a:extLst>
          </p:cNvPr>
          <p:cNvSpPr/>
          <p:nvPr/>
        </p:nvSpPr>
        <p:spPr>
          <a:xfrm>
            <a:off x="10529728" y="3397935"/>
            <a:ext cx="794000" cy="25061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Ligase</a:t>
            </a:r>
            <a:endParaRPr lang="en-CA" sz="600" b="1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6D14A0A6-032D-4425-883F-83942D258D43}"/>
              </a:ext>
            </a:extLst>
          </p:cNvPr>
          <p:cNvCxnSpPr>
            <a:cxnSpLocks/>
          </p:cNvCxnSpPr>
          <p:nvPr/>
        </p:nvCxnSpPr>
        <p:spPr>
          <a:xfrm flipH="1">
            <a:off x="9501854" y="3556124"/>
            <a:ext cx="107148" cy="1748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5347F403-8740-4F27-A126-248B120FC564}"/>
              </a:ext>
            </a:extLst>
          </p:cNvPr>
          <p:cNvSpPr/>
          <p:nvPr/>
        </p:nvSpPr>
        <p:spPr>
          <a:xfrm>
            <a:off x="629232" y="5485614"/>
            <a:ext cx="10681974" cy="1061346"/>
          </a:xfrm>
          <a:custGeom>
            <a:avLst/>
            <a:gdLst>
              <a:gd name="connsiteX0" fmla="*/ 1206295 w 10728335"/>
              <a:gd name="connsiteY0" fmla="*/ 0 h 509134"/>
              <a:gd name="connsiteX1" fmla="*/ 766028 w 10728335"/>
              <a:gd name="connsiteY1" fmla="*/ 440266 h 509134"/>
              <a:gd name="connsiteX2" fmla="*/ 10104761 w 10728335"/>
              <a:gd name="connsiteY2" fmla="*/ 465666 h 509134"/>
              <a:gd name="connsiteX3" fmla="*/ 9715295 w 10728335"/>
              <a:gd name="connsiteY3" fmla="*/ 25400 h 50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28335" h="509134">
                <a:moveTo>
                  <a:pt x="1206295" y="0"/>
                </a:moveTo>
                <a:cubicBezTo>
                  <a:pt x="244622" y="181327"/>
                  <a:pt x="-717050" y="362655"/>
                  <a:pt x="766028" y="440266"/>
                </a:cubicBezTo>
                <a:cubicBezTo>
                  <a:pt x="2249106" y="517877"/>
                  <a:pt x="8613216" y="534810"/>
                  <a:pt x="10104761" y="465666"/>
                </a:cubicBezTo>
                <a:cubicBezTo>
                  <a:pt x="11596306" y="396522"/>
                  <a:pt x="9977762" y="70556"/>
                  <a:pt x="9715295" y="2540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E93736-8982-49DE-A9CE-BBCA148C9295}"/>
              </a:ext>
            </a:extLst>
          </p:cNvPr>
          <p:cNvSpPr txBox="1"/>
          <p:nvPr/>
        </p:nvSpPr>
        <p:spPr>
          <a:xfrm>
            <a:off x="5614047" y="5813426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Noice</a:t>
            </a:r>
            <a:r>
              <a:rPr lang="en-US" b="1" dirty="0"/>
              <a:t>!</a:t>
            </a:r>
            <a:endParaRPr lang="en-CA" b="1" dirty="0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E5DAB81A-4DF7-478E-9246-0E4BBD390FDF}"/>
              </a:ext>
            </a:extLst>
          </p:cNvPr>
          <p:cNvSpPr/>
          <p:nvPr/>
        </p:nvSpPr>
        <p:spPr>
          <a:xfrm>
            <a:off x="6027425" y="5046601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CCEF68-35E3-478E-B080-1797F6125F90}"/>
              </a:ext>
            </a:extLst>
          </p:cNvPr>
          <p:cNvSpPr txBox="1"/>
          <p:nvPr/>
        </p:nvSpPr>
        <p:spPr>
          <a:xfrm>
            <a:off x="6215478" y="4979440"/>
            <a:ext cx="329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Polymerase + Ligase (Gibson mix)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CA032A-0B8A-4CE5-91EC-4E8FAB03B301}"/>
              </a:ext>
            </a:extLst>
          </p:cNvPr>
          <p:cNvSpPr txBox="1"/>
          <p:nvPr/>
        </p:nvSpPr>
        <p:spPr>
          <a:xfrm>
            <a:off x="5527705" y="1361401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Insert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985F86-A739-46C3-B141-5BC10975C3C9}"/>
              </a:ext>
            </a:extLst>
          </p:cNvPr>
          <p:cNvSpPr txBox="1"/>
          <p:nvPr/>
        </p:nvSpPr>
        <p:spPr>
          <a:xfrm>
            <a:off x="4978394" y="2616956"/>
            <a:ext cx="1961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Destination Vector</a:t>
            </a:r>
          </a:p>
        </p:txBody>
      </p:sp>
    </p:spTree>
    <p:extLst>
      <p:ext uri="{BB962C8B-B14F-4D97-AF65-F5344CB8AC3E}">
        <p14:creationId xmlns:p14="http://schemas.microsoft.com/office/powerpoint/2010/main" val="179438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>
            <a:extLst>
              <a:ext uri="{FF2B5EF4-FFF2-40B4-BE49-F238E27FC236}">
                <a16:creationId xmlns:a16="http://schemas.microsoft.com/office/drawing/2014/main" id="{9C7D9ACE-B34C-41A9-8155-B151B67B9F7C}"/>
              </a:ext>
            </a:extLst>
          </p:cNvPr>
          <p:cNvSpPr txBox="1"/>
          <p:nvPr/>
        </p:nvSpPr>
        <p:spPr>
          <a:xfrm>
            <a:off x="3507754" y="349021"/>
            <a:ext cx="7817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Previously cloned gene, put into inducible vector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36BF640-2138-4CBD-94C5-9189528809C0}"/>
              </a:ext>
            </a:extLst>
          </p:cNvPr>
          <p:cNvSpPr txBox="1"/>
          <p:nvPr/>
        </p:nvSpPr>
        <p:spPr>
          <a:xfrm>
            <a:off x="2871968" y="18296"/>
            <a:ext cx="70977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Operation: Transfer DNA from plasmid -&gt; plasmid (“sub-cloning”)</a:t>
            </a:r>
          </a:p>
          <a:p>
            <a:endParaRPr lang="en-CA" sz="2000" b="1" u="sng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6FBB8ED-501D-4E31-9033-3925CAC4D0E0}"/>
              </a:ext>
            </a:extLst>
          </p:cNvPr>
          <p:cNvGrpSpPr/>
          <p:nvPr/>
        </p:nvGrpSpPr>
        <p:grpSpPr>
          <a:xfrm>
            <a:off x="4064658" y="1304677"/>
            <a:ext cx="6557995" cy="788315"/>
            <a:chOff x="4250873" y="731424"/>
            <a:chExt cx="6557995" cy="78831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87F57D5-E999-4B1D-9C1B-4BFAB6036322}"/>
                </a:ext>
              </a:extLst>
            </p:cNvPr>
            <p:cNvSpPr/>
            <p:nvPr/>
          </p:nvSpPr>
          <p:spPr>
            <a:xfrm>
              <a:off x="4712868" y="1053815"/>
              <a:ext cx="6096000" cy="27699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CA" sz="600" dirty="0">
                  <a:highlight>
                    <a:srgbClr val="00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AGCAGCCATCATCATCATCATCACAGCAGCGGCTGAGATCCGGCTGCTAACAAAGCCCGAAAGGAAGCTGAGTTG</a:t>
              </a:r>
            </a:p>
            <a:p>
              <a:r>
                <a:rPr lang="en-CA" sz="600" dirty="0">
                  <a:highlight>
                    <a:srgbClr val="00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TCGTCGGTAGTAGTAGTAGTAGTGTCGTCGCCGACTCTAGGCCGACGATTGTTTCGGGCTTTCCTTCGACTCAAC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5971E1B-A65E-4E6F-B28C-C9A3A172F46A}"/>
                </a:ext>
              </a:extLst>
            </p:cNvPr>
            <p:cNvGrpSpPr/>
            <p:nvPr/>
          </p:nvGrpSpPr>
          <p:grpSpPr>
            <a:xfrm>
              <a:off x="4250873" y="894864"/>
              <a:ext cx="684320" cy="508379"/>
              <a:chOff x="3423592" y="1937721"/>
              <a:chExt cx="684320" cy="508379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42CF736D-78EA-49FC-981B-5C07D5269570}"/>
                  </a:ext>
                </a:extLst>
              </p:cNvPr>
              <p:cNvSpPr/>
              <p:nvPr/>
            </p:nvSpPr>
            <p:spPr>
              <a:xfrm>
                <a:off x="3699241" y="2045990"/>
                <a:ext cx="40867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sz="1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5’</a:t>
                </a:r>
              </a:p>
              <a:p>
                <a:r>
                  <a:rPr lang="en-CA" sz="1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3’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C473C339-A2C6-476E-B332-B59C7C03859B}"/>
                  </a:ext>
                </a:extLst>
              </p:cNvPr>
              <p:cNvSpPr/>
              <p:nvPr/>
            </p:nvSpPr>
            <p:spPr>
              <a:xfrm>
                <a:off x="3423592" y="1937721"/>
                <a:ext cx="29633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…</a:t>
                </a:r>
              </a:p>
            </p:txBody>
          </p:sp>
        </p:grp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7EA8BFF-07FE-48BC-AC99-249A20C997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66295" y="1296494"/>
              <a:ext cx="1394140" cy="223245"/>
            </a:xfrm>
            <a:prstGeom prst="rect">
              <a:avLst/>
            </a:prstGeom>
          </p:spPr>
        </p:pic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AE9E50C-CAE5-4CE2-9B83-E4E7BD4AF709}"/>
                </a:ext>
              </a:extLst>
            </p:cNvPr>
            <p:cNvSpPr/>
            <p:nvPr/>
          </p:nvSpPr>
          <p:spPr>
            <a:xfrm>
              <a:off x="8225353" y="878451"/>
              <a:ext cx="296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1B780B3-B298-4974-8AE5-9F34FE7E6F89}"/>
                </a:ext>
              </a:extLst>
            </p:cNvPr>
            <p:cNvCxnSpPr/>
            <p:nvPr/>
          </p:nvCxnSpPr>
          <p:spPr>
            <a:xfrm>
              <a:off x="6317920" y="1029325"/>
              <a:ext cx="0" cy="353395"/>
            </a:xfrm>
            <a:prstGeom prst="line">
              <a:avLst/>
            </a:prstGeom>
            <a:ln w="63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B237ABA-DC4F-46AB-B1B2-8B4C8B894134}"/>
                </a:ext>
              </a:extLst>
            </p:cNvPr>
            <p:cNvSpPr txBox="1"/>
            <p:nvPr/>
          </p:nvSpPr>
          <p:spPr>
            <a:xfrm>
              <a:off x="5381022" y="731424"/>
              <a:ext cx="24620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b="1" dirty="0"/>
                <a:t>Your favorite His tagged vector</a:t>
              </a:r>
            </a:p>
            <a:p>
              <a:endParaRPr lang="en-CA" sz="1400" b="1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97C6203-2585-4A5D-ABF6-15D0279CD176}"/>
              </a:ext>
            </a:extLst>
          </p:cNvPr>
          <p:cNvGrpSpPr/>
          <p:nvPr/>
        </p:nvGrpSpPr>
        <p:grpSpPr>
          <a:xfrm>
            <a:off x="3200252" y="761816"/>
            <a:ext cx="5733221" cy="637117"/>
            <a:chOff x="3420055" y="1533930"/>
            <a:chExt cx="5733221" cy="63711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26CF0B-82E3-405A-8E1B-76C5CE32F383}"/>
                </a:ext>
              </a:extLst>
            </p:cNvPr>
            <p:cNvSpPr/>
            <p:nvPr/>
          </p:nvSpPr>
          <p:spPr>
            <a:xfrm>
              <a:off x="3858008" y="1822968"/>
              <a:ext cx="520485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600" dirty="0">
                  <a:highlight>
                    <a:srgbClr val="FF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atgaaaccgcgcctgtgctttaactttcgccgccgcagcattagcccgtgctatattagcattagctatctgctggtggcgaaactgtttaaactgtttaaaattcat</a:t>
              </a:r>
            </a:p>
            <a:p>
              <a:r>
                <a:rPr lang="en-CA" sz="600" dirty="0">
                  <a:highlight>
                    <a:srgbClr val="FFFF00"/>
                  </a:highlight>
                  <a:latin typeface="Courier New" panose="02070309020205020404" pitchFamily="49" charset="0"/>
                  <a:cs typeface="Courier New" panose="02070309020205020404" pitchFamily="49" charset="0"/>
                </a:rPr>
                <a:t>tactttggcgcggacacgaaattgaaagcggcggcgtcgtaatcgggcacgatataatcgtaatcgatagacgaccaccgctttgacaaatttgacaaattttaagta</a:t>
              </a:r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96D4670D-E941-4E4B-8798-82CAF1A6CD7A}"/>
                </a:ext>
              </a:extLst>
            </p:cNvPr>
            <p:cNvGrpSpPr/>
            <p:nvPr/>
          </p:nvGrpSpPr>
          <p:grpSpPr>
            <a:xfrm>
              <a:off x="3420055" y="1662668"/>
              <a:ext cx="684320" cy="508379"/>
              <a:chOff x="3423592" y="1937721"/>
              <a:chExt cx="684320" cy="508379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0844A1E5-44F9-4958-A318-A8C7924EC402}"/>
                  </a:ext>
                </a:extLst>
              </p:cNvPr>
              <p:cNvSpPr/>
              <p:nvPr/>
            </p:nvSpPr>
            <p:spPr>
              <a:xfrm>
                <a:off x="3699241" y="2045990"/>
                <a:ext cx="40867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sz="1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5’</a:t>
                </a:r>
              </a:p>
              <a:p>
                <a:r>
                  <a:rPr lang="en-CA" sz="1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3’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5142D345-DACA-43E2-9067-453170AEB72C}"/>
                  </a:ext>
                </a:extLst>
              </p:cNvPr>
              <p:cNvSpPr/>
              <p:nvPr/>
            </p:nvSpPr>
            <p:spPr>
              <a:xfrm>
                <a:off x="3423592" y="1937721"/>
                <a:ext cx="29633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…</a:t>
                </a:r>
              </a:p>
            </p:txBody>
          </p: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286E646-979D-45B1-B413-4AC9A1342F44}"/>
                </a:ext>
              </a:extLst>
            </p:cNvPr>
            <p:cNvSpPr txBox="1"/>
            <p:nvPr/>
          </p:nvSpPr>
          <p:spPr>
            <a:xfrm>
              <a:off x="5195536" y="1533930"/>
              <a:ext cx="28598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b="1" dirty="0"/>
                <a:t>Your favorite gene in another vector</a:t>
              </a:r>
            </a:p>
            <a:p>
              <a:endParaRPr lang="en-CA" sz="1400" b="1" dirty="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45B6C615-5C48-4F3A-86AA-FFFF6B0BB17F}"/>
                </a:ext>
              </a:extLst>
            </p:cNvPr>
            <p:cNvSpPr/>
            <p:nvPr/>
          </p:nvSpPr>
          <p:spPr>
            <a:xfrm>
              <a:off x="8856942" y="1662667"/>
              <a:ext cx="296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1F27667-C603-4117-B222-07E5243BF13F}"/>
              </a:ext>
            </a:extLst>
          </p:cNvPr>
          <p:cNvSpPr txBox="1"/>
          <p:nvPr/>
        </p:nvSpPr>
        <p:spPr>
          <a:xfrm>
            <a:off x="284683" y="2351975"/>
            <a:ext cx="75388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CA" sz="1600" dirty="0"/>
              <a:t>Make an </a:t>
            </a:r>
            <a:r>
              <a:rPr lang="en-CA" sz="1600" i="1" dirty="0"/>
              <a:t>in silico </a:t>
            </a:r>
            <a:r>
              <a:rPr lang="en-CA" sz="1600" dirty="0"/>
              <a:t>mock-up, check reading frame </a:t>
            </a:r>
            <a:r>
              <a:rPr lang="en-CA" sz="1600" dirty="0" err="1"/>
              <a:t>etc</a:t>
            </a:r>
            <a:endParaRPr lang="en-CA" sz="1600" dirty="0"/>
          </a:p>
          <a:p>
            <a:pPr marL="342900" indent="-342900">
              <a:buAutoNum type="arabicParenR"/>
            </a:pPr>
            <a:r>
              <a:rPr lang="en-CA" sz="1600" dirty="0"/>
              <a:t>Choose overlaps</a:t>
            </a:r>
          </a:p>
          <a:p>
            <a:pPr marL="342900" indent="-342900">
              <a:buAutoNum type="arabicParenR"/>
            </a:pPr>
            <a:r>
              <a:rPr lang="en-CA" sz="1600" dirty="0"/>
              <a:t>Design overlaps (20-40bp) into your insert primers, into your vector primers or both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C23E312-1B9F-436D-87FD-6487AB406A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8247" y="3907172"/>
            <a:ext cx="6314913" cy="205773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38AD9C47-C957-477D-8CAE-DAC76456C00C}"/>
              </a:ext>
            </a:extLst>
          </p:cNvPr>
          <p:cNvSpPr/>
          <p:nvPr/>
        </p:nvSpPr>
        <p:spPr>
          <a:xfrm>
            <a:off x="2089526" y="3621937"/>
            <a:ext cx="102641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AGCAGCCATCATCATCATCATCACAGCAGCGGC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atgaaaccgcgcctgtgctttaactttcgccgccgcagcattagcccgtgctatattagcattagctatctgctggtggcgaaactgtttaaactgtttaaaattcat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TGAGATCCGGCTGCTAACAAAGCCCGAAAGGAAGCTGAGTTG</a:t>
            </a:r>
          </a:p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TCGTCGGTAGTAGTAGTAGTAGTGTCGTCGCCG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tactttggcgcggacacgaaattgaaagcggcggcgtcgtaatcgggcacgatataatcgtaatcgatagacgaccaccgctttgacaaatttgacaaattttaagta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ACTCTAGGCCGACGATTGTTTCGGGCTTTCCTTCGACTCAAC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282E69A-8467-4AFB-AC9B-FFFDD02E3C7A}"/>
              </a:ext>
            </a:extLst>
          </p:cNvPr>
          <p:cNvGrpSpPr/>
          <p:nvPr/>
        </p:nvGrpSpPr>
        <p:grpSpPr>
          <a:xfrm>
            <a:off x="1589567" y="3458812"/>
            <a:ext cx="684320" cy="508379"/>
            <a:chOff x="3423592" y="1937721"/>
            <a:chExt cx="684320" cy="508379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8E746DD-2FF2-4696-90F7-5534E0E7E26C}"/>
                </a:ext>
              </a:extLst>
            </p:cNvPr>
            <p:cNvSpPr/>
            <p:nvPr/>
          </p:nvSpPr>
          <p:spPr>
            <a:xfrm>
              <a:off x="3699241" y="2045990"/>
              <a:ext cx="4086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5’</a:t>
              </a:r>
            </a:p>
            <a:p>
              <a:r>
                <a:rPr lang="en-CA" sz="1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3’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18BBD15-3B4E-47FE-B0AD-71525BD42C68}"/>
                </a:ext>
              </a:extLst>
            </p:cNvPr>
            <p:cNvSpPr/>
            <p:nvPr/>
          </p:nvSpPr>
          <p:spPr>
            <a:xfrm>
              <a:off x="3423592" y="1937721"/>
              <a:ext cx="296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F0C7200-A08D-4BF2-A612-7F0393624577}"/>
              </a:ext>
            </a:extLst>
          </p:cNvPr>
          <p:cNvSpPr/>
          <p:nvPr/>
        </p:nvSpPr>
        <p:spPr>
          <a:xfrm>
            <a:off x="10549839" y="3457367"/>
            <a:ext cx="296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09119B-3EA2-4D2E-8961-82F7B17B7EF1}"/>
              </a:ext>
            </a:extLst>
          </p:cNvPr>
          <p:cNvSpPr/>
          <p:nvPr/>
        </p:nvSpPr>
        <p:spPr>
          <a:xfrm>
            <a:off x="2727325" y="3646303"/>
            <a:ext cx="1803400" cy="2382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B49EFC1-E7F4-4D7E-AB7E-129FB236D22E}"/>
              </a:ext>
            </a:extLst>
          </p:cNvPr>
          <p:cNvSpPr txBox="1"/>
          <p:nvPr/>
        </p:nvSpPr>
        <p:spPr>
          <a:xfrm>
            <a:off x="3094860" y="3301191"/>
            <a:ext cx="1135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/>
              <a:t>Left Overlap 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6A01773-2A68-4F0B-B0E0-C49DE671172F}"/>
              </a:ext>
            </a:extLst>
          </p:cNvPr>
          <p:cNvSpPr txBox="1"/>
          <p:nvPr/>
        </p:nvSpPr>
        <p:spPr>
          <a:xfrm>
            <a:off x="8075067" y="3307675"/>
            <a:ext cx="12008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/>
              <a:t>Right Overlap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7BA7294-24A3-40E7-AB32-1BF14B680882}"/>
              </a:ext>
            </a:extLst>
          </p:cNvPr>
          <p:cNvSpPr/>
          <p:nvPr/>
        </p:nvSpPr>
        <p:spPr>
          <a:xfrm>
            <a:off x="7829525" y="3643581"/>
            <a:ext cx="1803400" cy="2382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E9D8651F-26F0-4CA0-845F-7D6DD73A7AD2}"/>
              </a:ext>
            </a:extLst>
          </p:cNvPr>
          <p:cNvSpPr/>
          <p:nvPr/>
        </p:nvSpPr>
        <p:spPr>
          <a:xfrm>
            <a:off x="2089526" y="4742676"/>
            <a:ext cx="102641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AGCAGCCATCATCATCATCATCACAGCAGCGGC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atgaaaccgcgcctgtgctttaactttcgccgccgcagcattagcccgtgctatattagcattagctatctgctggtggcgaaactgtttaaactgtttaaaattcat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TGAGATCCGGCTGCTAACAAAGCCCGAAAGGAAGCTGAGTTG</a:t>
            </a:r>
          </a:p>
          <a:p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TCGTCGGTAGTAGTAGTAGTAGTGTCGTCGCCG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tactttggcgcggacacgaaattgaaagcggcggcgtcgtaatcgggcacgatataatcgtaatcgatagacgaccaccgctttgacaaatttgacaaattttaagta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ACTCTAGGCCGACGATTGTTTCGGGCTTTCCTTCGACTCAAC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4F32B29-23BF-44F8-9BDD-94BD60F5DF06}"/>
              </a:ext>
            </a:extLst>
          </p:cNvPr>
          <p:cNvSpPr/>
          <p:nvPr/>
        </p:nvSpPr>
        <p:spPr>
          <a:xfrm>
            <a:off x="2727325" y="4760692"/>
            <a:ext cx="1803400" cy="2382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589D58EE-58FD-4DE5-80C6-3FDABC07922D}"/>
              </a:ext>
            </a:extLst>
          </p:cNvPr>
          <p:cNvSpPr/>
          <p:nvPr/>
        </p:nvSpPr>
        <p:spPr>
          <a:xfrm>
            <a:off x="7829525" y="4757970"/>
            <a:ext cx="1803400" cy="2382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9C5250-0516-4444-8ABC-3BB86F45AF91}"/>
              </a:ext>
            </a:extLst>
          </p:cNvPr>
          <p:cNvSpPr/>
          <p:nvPr/>
        </p:nvSpPr>
        <p:spPr>
          <a:xfrm>
            <a:off x="2552725" y="4576026"/>
            <a:ext cx="223009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CATCATCATCACAGCAGCGGC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atgaaaccgcgcctgtgc</a:t>
            </a:r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3’</a:t>
            </a:r>
            <a:endParaRPr lang="en-CA" sz="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4B690A-C07B-4E04-8D11-CDBF9884A6AB}"/>
              </a:ext>
            </a:extLst>
          </p:cNvPr>
          <p:cNvSpPr/>
          <p:nvPr/>
        </p:nvSpPr>
        <p:spPr>
          <a:xfrm>
            <a:off x="7608172" y="5003829"/>
            <a:ext cx="227658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3’ 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tttgacaaattttaagta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ACTCTAGGCCGACGATTGTTT</a:t>
            </a:r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5’</a:t>
            </a:r>
            <a:endParaRPr lang="en-CA" sz="6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6500BB1-0ADB-4DE5-B9A5-794814E71D20}"/>
              </a:ext>
            </a:extLst>
          </p:cNvPr>
          <p:cNvSpPr/>
          <p:nvPr/>
        </p:nvSpPr>
        <p:spPr>
          <a:xfrm>
            <a:off x="8444939" y="4596254"/>
            <a:ext cx="143981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5’ 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TGAGATCCGGCTGCTAACAAA</a:t>
            </a:r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3’</a:t>
            </a:r>
            <a:endParaRPr lang="en-CA" sz="6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86B1B31-0B09-4A00-B3AA-852FFDB567B3}"/>
              </a:ext>
            </a:extLst>
          </p:cNvPr>
          <p:cNvSpPr/>
          <p:nvPr/>
        </p:nvSpPr>
        <p:spPr>
          <a:xfrm>
            <a:off x="2501572" y="4996209"/>
            <a:ext cx="143981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3’ 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GTAGTAGTAGTGTCGTCGCCG</a:t>
            </a:r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5’</a:t>
            </a:r>
            <a:endParaRPr lang="en-CA" sz="6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F37629-360C-41B9-87B1-E1A0BD035730}"/>
              </a:ext>
            </a:extLst>
          </p:cNvPr>
          <p:cNvSpPr txBox="1"/>
          <p:nvPr/>
        </p:nvSpPr>
        <p:spPr>
          <a:xfrm>
            <a:off x="8215699" y="5133424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Insert-Reverse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0D4AC7C-A424-4C65-9ABC-63F284B5CCA5}"/>
              </a:ext>
            </a:extLst>
          </p:cNvPr>
          <p:cNvSpPr txBox="1"/>
          <p:nvPr/>
        </p:nvSpPr>
        <p:spPr>
          <a:xfrm>
            <a:off x="3169581" y="4380066"/>
            <a:ext cx="10550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Insert-Forward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4325676-875C-4E7B-83ED-071D343B5D56}"/>
              </a:ext>
            </a:extLst>
          </p:cNvPr>
          <p:cNvSpPr txBox="1"/>
          <p:nvPr/>
        </p:nvSpPr>
        <p:spPr>
          <a:xfrm>
            <a:off x="8612453" y="4367317"/>
            <a:ext cx="1104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Vector-Forward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0B6776B-3323-460B-B22C-0B70B4A5B67B}"/>
              </a:ext>
            </a:extLst>
          </p:cNvPr>
          <p:cNvSpPr txBox="1"/>
          <p:nvPr/>
        </p:nvSpPr>
        <p:spPr>
          <a:xfrm>
            <a:off x="2639276" y="5096162"/>
            <a:ext cx="10807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Vector-Reverse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206AA19-B0CB-419B-8BE9-DF0FF107AB6C}"/>
              </a:ext>
            </a:extLst>
          </p:cNvPr>
          <p:cNvSpPr/>
          <p:nvPr/>
        </p:nvSpPr>
        <p:spPr>
          <a:xfrm>
            <a:off x="2392705" y="5570983"/>
            <a:ext cx="223009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5’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CATCATCATCACAGCAGCGGC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atgaaaccgcgcctgtgc</a:t>
            </a:r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3’</a:t>
            </a:r>
            <a:endParaRPr lang="en-CA" sz="600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87513ACE-7A08-49A8-91CA-2A6AB74B5C6A}"/>
              </a:ext>
            </a:extLst>
          </p:cNvPr>
          <p:cNvSpPr txBox="1"/>
          <p:nvPr/>
        </p:nvSpPr>
        <p:spPr>
          <a:xfrm>
            <a:off x="3009561" y="5375023"/>
            <a:ext cx="10550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Insert-Forward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B1CF288-6FFB-4196-A158-E2335C0731D5}"/>
              </a:ext>
            </a:extLst>
          </p:cNvPr>
          <p:cNvSpPr txBox="1"/>
          <p:nvPr/>
        </p:nvSpPr>
        <p:spPr>
          <a:xfrm>
            <a:off x="3009561" y="5667276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Insert-Reverse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0C9A3DF-03AB-4EFC-9900-26A540A94E12}"/>
              </a:ext>
            </a:extLst>
          </p:cNvPr>
          <p:cNvSpPr/>
          <p:nvPr/>
        </p:nvSpPr>
        <p:spPr>
          <a:xfrm>
            <a:off x="2376852" y="5867196"/>
            <a:ext cx="227658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3’ </a:t>
            </a:r>
            <a:r>
              <a:rPr lang="en-CA" sz="6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tttgacaaattttaagta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ACTCTAGGCCGACGATTGTTT</a:t>
            </a:r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5’</a:t>
            </a:r>
            <a:endParaRPr lang="en-CA" sz="600" dirty="0"/>
          </a:p>
        </p:txBody>
      </p:sp>
      <p:sp>
        <p:nvSpPr>
          <p:cNvPr id="126" name="Arrow: Down 125">
            <a:extLst>
              <a:ext uri="{FF2B5EF4-FFF2-40B4-BE49-F238E27FC236}">
                <a16:creationId xmlns:a16="http://schemas.microsoft.com/office/drawing/2014/main" id="{6E998BC9-0A5D-4572-82C2-E6BF1810A775}"/>
              </a:ext>
            </a:extLst>
          </p:cNvPr>
          <p:cNvSpPr/>
          <p:nvPr/>
        </p:nvSpPr>
        <p:spPr>
          <a:xfrm rot="16200000">
            <a:off x="4734886" y="5657736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7BFCBC39-FE27-4597-82BC-3A91F8C6BD19}"/>
              </a:ext>
            </a:extLst>
          </p:cNvPr>
          <p:cNvSpPr txBox="1"/>
          <p:nvPr/>
        </p:nvSpPr>
        <p:spPr>
          <a:xfrm>
            <a:off x="5068880" y="5636633"/>
            <a:ext cx="4663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PCR using insert containing plasmid as template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5529F9F-CB79-44D8-8D94-D7E389F11534}"/>
              </a:ext>
            </a:extLst>
          </p:cNvPr>
          <p:cNvSpPr/>
          <p:nvPr/>
        </p:nvSpPr>
        <p:spPr>
          <a:xfrm>
            <a:off x="2775026" y="6232096"/>
            <a:ext cx="151126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5’ 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TGAGATCCGGCTGCTAACAAA</a:t>
            </a:r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3’</a:t>
            </a:r>
            <a:endParaRPr lang="en-CA" sz="600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C9646A33-1010-438B-8A86-F8D1CFA6022A}"/>
              </a:ext>
            </a:extLst>
          </p:cNvPr>
          <p:cNvSpPr txBox="1"/>
          <p:nvPr/>
        </p:nvSpPr>
        <p:spPr>
          <a:xfrm>
            <a:off x="2942540" y="6003159"/>
            <a:ext cx="11596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b="1" dirty="0"/>
              <a:t>Vector-Forward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558793BE-05F2-4444-9C7B-93E8A1D5C608}"/>
              </a:ext>
            </a:extLst>
          </p:cNvPr>
          <p:cNvSpPr txBox="1"/>
          <p:nvPr/>
        </p:nvSpPr>
        <p:spPr>
          <a:xfrm>
            <a:off x="2935898" y="6324429"/>
            <a:ext cx="10807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b="1" dirty="0"/>
              <a:t>Vector-Reverse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92DA2E6-0000-42B6-8F0F-4097899A4058}"/>
              </a:ext>
            </a:extLst>
          </p:cNvPr>
          <p:cNvSpPr/>
          <p:nvPr/>
        </p:nvSpPr>
        <p:spPr>
          <a:xfrm>
            <a:off x="2787845" y="6540611"/>
            <a:ext cx="143981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3’ </a:t>
            </a:r>
            <a:r>
              <a:rPr lang="en-CA" sz="6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GTAGTAGTAGTGTCGTCGCCG</a:t>
            </a:r>
            <a:r>
              <a:rPr lang="en-CA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5’</a:t>
            </a:r>
            <a:endParaRPr lang="en-CA" sz="600" dirty="0"/>
          </a:p>
        </p:txBody>
      </p:sp>
      <p:sp>
        <p:nvSpPr>
          <p:cNvPr id="132" name="Arrow: Down 131">
            <a:extLst>
              <a:ext uri="{FF2B5EF4-FFF2-40B4-BE49-F238E27FC236}">
                <a16:creationId xmlns:a16="http://schemas.microsoft.com/office/drawing/2014/main" id="{E6BF3DE6-8FB1-44F7-864F-220B73545A91}"/>
              </a:ext>
            </a:extLst>
          </p:cNvPr>
          <p:cNvSpPr/>
          <p:nvPr/>
        </p:nvSpPr>
        <p:spPr>
          <a:xfrm rot="16200000">
            <a:off x="4675913" y="6301894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A1B2BB7E-FAC5-4CF4-9728-8E9D45B3FBAB}"/>
              </a:ext>
            </a:extLst>
          </p:cNvPr>
          <p:cNvSpPr txBox="1"/>
          <p:nvPr/>
        </p:nvSpPr>
        <p:spPr>
          <a:xfrm>
            <a:off x="5009907" y="6280791"/>
            <a:ext cx="4151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PCR using destination plasmid as template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3876491-34DF-4DC4-B588-21F2F8BE3BD6}"/>
              </a:ext>
            </a:extLst>
          </p:cNvPr>
          <p:cNvSpPr txBox="1"/>
          <p:nvPr/>
        </p:nvSpPr>
        <p:spPr>
          <a:xfrm>
            <a:off x="284683" y="2026428"/>
            <a:ext cx="2216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u="sng" dirty="0"/>
              <a:t>General design steps: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376A3E7-6A81-4271-BDD7-7091F099D6F3}"/>
              </a:ext>
            </a:extLst>
          </p:cNvPr>
          <p:cNvSpPr txBox="1"/>
          <p:nvPr/>
        </p:nvSpPr>
        <p:spPr>
          <a:xfrm>
            <a:off x="116298" y="356951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Mock-up</a:t>
            </a:r>
          </a:p>
        </p:txBody>
      </p:sp>
      <p:sp>
        <p:nvSpPr>
          <p:cNvPr id="57" name="Arrow: Down 56">
            <a:extLst>
              <a:ext uri="{FF2B5EF4-FFF2-40B4-BE49-F238E27FC236}">
                <a16:creationId xmlns:a16="http://schemas.microsoft.com/office/drawing/2014/main" id="{7E5BE01A-4402-43D8-A9F4-344869EFA69C}"/>
              </a:ext>
            </a:extLst>
          </p:cNvPr>
          <p:cNvSpPr/>
          <p:nvPr/>
        </p:nvSpPr>
        <p:spPr>
          <a:xfrm rot="16200000">
            <a:off x="1257642" y="3632267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17DA1F6-6507-44AC-9EC7-81E17EF7CBBE}"/>
              </a:ext>
            </a:extLst>
          </p:cNvPr>
          <p:cNvSpPr txBox="1"/>
          <p:nvPr/>
        </p:nvSpPr>
        <p:spPr>
          <a:xfrm>
            <a:off x="292547" y="4580636"/>
            <a:ext cx="816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Primer</a:t>
            </a:r>
          </a:p>
          <a:p>
            <a:r>
              <a:rPr lang="en-CA" dirty="0"/>
              <a:t>Design</a:t>
            </a:r>
          </a:p>
        </p:txBody>
      </p:sp>
      <p:sp>
        <p:nvSpPr>
          <p:cNvPr id="59" name="Arrow: Down 58">
            <a:extLst>
              <a:ext uri="{FF2B5EF4-FFF2-40B4-BE49-F238E27FC236}">
                <a16:creationId xmlns:a16="http://schemas.microsoft.com/office/drawing/2014/main" id="{97C11B28-E50B-4E0A-8B4A-C476B28A9841}"/>
              </a:ext>
            </a:extLst>
          </p:cNvPr>
          <p:cNvSpPr/>
          <p:nvPr/>
        </p:nvSpPr>
        <p:spPr>
          <a:xfrm rot="16200000">
            <a:off x="1310135" y="4721620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876B220-0417-43AD-8181-A910B80A1B4B}"/>
              </a:ext>
            </a:extLst>
          </p:cNvPr>
          <p:cNvSpPr txBox="1"/>
          <p:nvPr/>
        </p:nvSpPr>
        <p:spPr>
          <a:xfrm>
            <a:off x="368791" y="5672299"/>
            <a:ext cx="9020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Order</a:t>
            </a:r>
          </a:p>
          <a:p>
            <a:pPr algn="ctr"/>
            <a:r>
              <a:rPr lang="en-CA" dirty="0"/>
              <a:t>These</a:t>
            </a:r>
          </a:p>
          <a:p>
            <a:pPr algn="ctr"/>
            <a:r>
              <a:rPr lang="en-CA" dirty="0"/>
              <a:t>Primers</a:t>
            </a:r>
          </a:p>
        </p:txBody>
      </p:sp>
      <p:sp>
        <p:nvSpPr>
          <p:cNvPr id="61" name="Arrow: Down 60">
            <a:extLst>
              <a:ext uri="{FF2B5EF4-FFF2-40B4-BE49-F238E27FC236}">
                <a16:creationId xmlns:a16="http://schemas.microsoft.com/office/drawing/2014/main" id="{97A56E0C-31C6-4C0A-A894-C6857E61072C}"/>
              </a:ext>
            </a:extLst>
          </p:cNvPr>
          <p:cNvSpPr/>
          <p:nvPr/>
        </p:nvSpPr>
        <p:spPr>
          <a:xfrm rot="16200000">
            <a:off x="1335039" y="5983706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2564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14975</TotalTime>
  <Words>2137</Words>
  <Application>Microsoft Office PowerPoint</Application>
  <PresentationFormat>Widescreen</PresentationFormat>
  <Paragraphs>744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Skywalker</dc:creator>
  <cp:lastModifiedBy>Alexander Klenov</cp:lastModifiedBy>
  <cp:revision>162</cp:revision>
  <dcterms:created xsi:type="dcterms:W3CDTF">2020-05-30T22:03:02Z</dcterms:created>
  <dcterms:modified xsi:type="dcterms:W3CDTF">2021-01-05T03:45:37Z</dcterms:modified>
</cp:coreProperties>
</file>