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6" r:id="rId4"/>
    <p:sldId id="281" r:id="rId5"/>
    <p:sldId id="277" r:id="rId6"/>
    <p:sldId id="279" r:id="rId7"/>
    <p:sldId id="288" r:id="rId8"/>
    <p:sldId id="289" r:id="rId9"/>
    <p:sldId id="280" r:id="rId10"/>
    <p:sldId id="286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4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98D77-CA45-4045-BEA4-C8CBABD09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7A161-3A4B-4030-A1D7-EFFD8CB55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20CC-6D41-4455-AC71-5F0491447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DB3EE-6D09-4420-8DF6-8470BEE7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65106-126B-462B-AF1C-0E6AECB9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127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02E1-969A-4972-B060-5A027344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F93EA-2460-44A3-8A7F-71CD81FA46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D351E-929D-4585-8346-6A08E494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2495B-F48A-4FFE-87EA-AF32A18E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BB999-F6C7-467A-8012-7F1B47FC7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63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50D98-8B60-441B-8EB7-16C0D0A35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8B789-E9E4-4833-BADA-6E71E803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4FD5B-2213-4179-A594-30A96D8D3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7E01F-531C-408C-AD47-4DFDAD99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FCC28-4366-4178-B80F-7936484D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32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3EED-222E-45C2-AE5C-A29DBA0F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3E3C6-7D6F-4801-AC50-AA7C3E32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84FBA-9ADA-4EDA-98E3-0B72F5AB8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4E44-40C6-454F-A300-3F8C0FAF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A27B7-AAED-4ACD-802C-62B948B2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25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A5292-40F9-404F-B46A-70E1512D5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F863D-48BF-405E-AC7D-C9D0BBD7F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D096-2871-42CA-9730-3C22B2E2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AF23F-007B-4489-A953-83C54E336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13312-BCA8-458E-B903-8E11717BC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55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39E3-F0BF-4473-B379-6313BA0F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C51F-0A4F-4E29-AFC7-9D2E365C4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CF7F8-F672-48BA-8D16-D85654882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CC5F3-0FCB-44B2-AEAA-EDB1C6B6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469A3-B663-4236-A5E0-1EAB207E1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D3600-7FBD-4D63-84AC-5AA87770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64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67D3D-939D-4E98-9775-D6300A14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3BD51-8D10-4864-B4AE-2FD36EE23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7F630-1278-4FC5-BBB0-EF6D3B0C3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54EDF2-9BD3-4A7D-8DD2-D6A4E675C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D0F1F0-6311-479D-9140-B97B23985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D79073-7E43-4C42-A0C4-74B96EAF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EB8D94-44A3-4959-84F5-83AF28E3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7DBB5-74AA-420A-97B8-0747EF41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192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8AF0-52AA-45B9-9C8C-E1D548DB4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328C2-9C0E-42F9-822D-7B8FE703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99BD12-B0FD-420E-B67A-42CBC645D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ACFFB-3A29-4726-BE90-F003F823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554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5892E-FE4C-436A-BBF5-B2845BC5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A99587-7762-4656-9FB0-9A2B15D3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769DB-BBC2-4AAE-B9F0-A13668C6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749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DD98-CF6E-4B4B-B99F-71C110D0D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B5DA-94B6-4613-A8D0-346C0D8FC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33B731-6B83-454E-AE27-4A7242C8A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32F6DB-0369-4662-8067-762264DC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952E6-A715-4C1D-87C4-4FF8A172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9E54B-9C4E-4302-BFEB-3F5A174F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54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74656-29B5-4353-917D-049D857A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530CED-11DB-4BA3-947B-E08D35CBB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D4888-7E38-4CD0-81A4-82D027D71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D8309-84E1-4426-8BAA-EA575365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56B21-1C3E-41CA-9027-B6BE6460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AC360-18A3-41C4-9435-DFCB0B8F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73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FBE591-3FD9-4F37-B923-59B4B5FCE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B8C1A-8A1D-402D-88E1-56C4FCFC2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719-4359-4BC3-8BA5-ED42DCE674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B849D-8412-48A8-9473-783FA5AE42C0}" type="datetimeFigureOut">
              <a:rPr lang="en-CA" smtClean="0"/>
              <a:t>2021-01-05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B3A2C-B6FB-442B-8300-92FF9F5FE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8398-B698-42E2-9093-E479220B2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C399-5310-4A97-92C2-670E140934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216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6096000" y="2103512"/>
            <a:ext cx="63912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1) PCR on template with two primers</a:t>
            </a:r>
          </a:p>
          <a:p>
            <a:r>
              <a:rPr lang="en-CA" dirty="0"/>
              <a:t>2) QC on gel</a:t>
            </a:r>
          </a:p>
          <a:p>
            <a:r>
              <a:rPr lang="en-CA" dirty="0"/>
              <a:t>3) Optional gel purification</a:t>
            </a:r>
          </a:p>
          <a:p>
            <a:r>
              <a:rPr lang="en-CA" dirty="0"/>
              <a:t>4) KLD Reaction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endParaRPr lang="en-CA" dirty="0"/>
          </a:p>
          <a:p>
            <a:r>
              <a:rPr lang="en-CA" dirty="0"/>
              <a:t>1) PCR on destination vector to linearize</a:t>
            </a:r>
          </a:p>
          <a:p>
            <a:r>
              <a:rPr lang="en-CA" dirty="0"/>
              <a:t>2) PCR (or synthesize) insert(s)</a:t>
            </a:r>
          </a:p>
          <a:p>
            <a:r>
              <a:rPr lang="en-CA" dirty="0"/>
              <a:t>3) QC on Gel</a:t>
            </a:r>
          </a:p>
          <a:p>
            <a:r>
              <a:rPr lang="en-CA" dirty="0"/>
              <a:t>4) Gel Purification / Spin Column purification</a:t>
            </a:r>
          </a:p>
          <a:p>
            <a:r>
              <a:rPr lang="en-CA" dirty="0"/>
              <a:t>5) Assembly Reaction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4668486" y="1168608"/>
            <a:ext cx="55719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/>
              <a:t>Designed your cloning experiment, primers? </a:t>
            </a:r>
          </a:p>
          <a:p>
            <a:pPr algn="ctr"/>
            <a:r>
              <a:rPr lang="en-CA" sz="2000" b="1" dirty="0"/>
              <a:t>How do we generate and assemble the fragments?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2227EFF4-BAEF-4E67-B817-EC3E6A9697AD}"/>
              </a:ext>
            </a:extLst>
          </p:cNvPr>
          <p:cNvSpPr/>
          <p:nvPr/>
        </p:nvSpPr>
        <p:spPr>
          <a:xfrm>
            <a:off x="5920540" y="3743635"/>
            <a:ext cx="160599" cy="146185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42F5D9-C119-4B13-A6EF-1A071ABC82C8}"/>
              </a:ext>
            </a:extLst>
          </p:cNvPr>
          <p:cNvSpPr txBox="1"/>
          <p:nvPr/>
        </p:nvSpPr>
        <p:spPr>
          <a:xfrm>
            <a:off x="4110852" y="3800475"/>
            <a:ext cx="1781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2+ Fragment</a:t>
            </a:r>
          </a:p>
          <a:p>
            <a:pPr algn="ctr"/>
            <a:r>
              <a:rPr lang="en-CA" dirty="0"/>
              <a:t>Gibson Assembly</a:t>
            </a:r>
          </a:p>
          <a:p>
            <a:pPr algn="ctr"/>
            <a:r>
              <a:rPr lang="en-CA" dirty="0"/>
              <a:t>or </a:t>
            </a:r>
          </a:p>
          <a:p>
            <a:pPr algn="ctr"/>
            <a:r>
              <a:rPr lang="en-CA" dirty="0"/>
              <a:t>Goldengate</a:t>
            </a: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1983E0C9-BA8E-437E-893F-E2A29E7D06B3}"/>
              </a:ext>
            </a:extLst>
          </p:cNvPr>
          <p:cNvSpPr/>
          <p:nvPr/>
        </p:nvSpPr>
        <p:spPr>
          <a:xfrm>
            <a:off x="5892558" y="2218799"/>
            <a:ext cx="188581" cy="101017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DA28BC-F5DC-45CB-92CD-77D69F84B7B6}"/>
              </a:ext>
            </a:extLst>
          </p:cNvPr>
          <p:cNvSpPr txBox="1"/>
          <p:nvPr/>
        </p:nvSpPr>
        <p:spPr>
          <a:xfrm>
            <a:off x="3996185" y="2518947"/>
            <a:ext cx="201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KLD Mutagenesis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3DFD942-B101-4AEA-8217-FD693D442FAB}"/>
              </a:ext>
            </a:extLst>
          </p:cNvPr>
          <p:cNvSpPr txBox="1"/>
          <p:nvPr/>
        </p:nvSpPr>
        <p:spPr>
          <a:xfrm>
            <a:off x="596336" y="2337983"/>
            <a:ext cx="2716449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2: Prepare Fragments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285689D-BD4F-4D20-AA08-0B4CDFF6F276}"/>
              </a:ext>
            </a:extLst>
          </p:cNvPr>
          <p:cNvSpPr txBox="1"/>
          <p:nvPr/>
        </p:nvSpPr>
        <p:spPr>
          <a:xfrm>
            <a:off x="629423" y="1571625"/>
            <a:ext cx="26502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1: Design Experiment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14F4AD-8A1A-4CB0-AF07-9B94A6C7F916}"/>
              </a:ext>
            </a:extLst>
          </p:cNvPr>
          <p:cNvSpPr txBox="1"/>
          <p:nvPr/>
        </p:nvSpPr>
        <p:spPr>
          <a:xfrm>
            <a:off x="539623" y="3104341"/>
            <a:ext cx="2829878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3: Assemble Fragments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6CBF42-60BE-4B72-89B6-A048F89A58F4}"/>
              </a:ext>
            </a:extLst>
          </p:cNvPr>
          <p:cNvSpPr txBox="1"/>
          <p:nvPr/>
        </p:nvSpPr>
        <p:spPr>
          <a:xfrm>
            <a:off x="794467" y="3870699"/>
            <a:ext cx="23201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4: Transform Cells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7CFD496-2063-4E53-A9B7-062BD62B1DA5}"/>
              </a:ext>
            </a:extLst>
          </p:cNvPr>
          <p:cNvSpPr txBox="1"/>
          <p:nvPr/>
        </p:nvSpPr>
        <p:spPr>
          <a:xfrm>
            <a:off x="767730" y="4637057"/>
            <a:ext cx="23736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5: Screen Colonies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B51E8F-BA2E-4B87-A60A-D52DB519C3B5}"/>
              </a:ext>
            </a:extLst>
          </p:cNvPr>
          <p:cNvSpPr txBox="1"/>
          <p:nvPr/>
        </p:nvSpPr>
        <p:spPr>
          <a:xfrm>
            <a:off x="907958" y="5403413"/>
            <a:ext cx="209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Do Stuff with Clones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5548F49A-3482-494B-9A5D-29607B5C0113}"/>
              </a:ext>
            </a:extLst>
          </p:cNvPr>
          <p:cNvSpPr/>
          <p:nvPr/>
        </p:nvSpPr>
        <p:spPr>
          <a:xfrm>
            <a:off x="1843603" y="1989212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3C9F0093-05CE-4823-909F-85A64BD7CBA9}"/>
              </a:ext>
            </a:extLst>
          </p:cNvPr>
          <p:cNvSpPr/>
          <p:nvPr/>
        </p:nvSpPr>
        <p:spPr>
          <a:xfrm>
            <a:off x="1843603" y="2755570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344B9EDB-DC76-4BD2-8979-069E6A1DA661}"/>
              </a:ext>
            </a:extLst>
          </p:cNvPr>
          <p:cNvSpPr/>
          <p:nvPr/>
        </p:nvSpPr>
        <p:spPr>
          <a:xfrm>
            <a:off x="1843603" y="3521928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B15D86EB-598F-4CC5-9783-5F2B69EE81D0}"/>
              </a:ext>
            </a:extLst>
          </p:cNvPr>
          <p:cNvSpPr/>
          <p:nvPr/>
        </p:nvSpPr>
        <p:spPr>
          <a:xfrm>
            <a:off x="1843603" y="4288286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1E1B5D93-6CB5-4191-A246-BAC214120627}"/>
              </a:ext>
            </a:extLst>
          </p:cNvPr>
          <p:cNvSpPr/>
          <p:nvPr/>
        </p:nvSpPr>
        <p:spPr>
          <a:xfrm>
            <a:off x="1843602" y="505464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7553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940653" y="523108"/>
            <a:ext cx="106252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sz="1600" dirty="0"/>
              <a:t>More controls -&gt; Easier to troubleshoot when things go wrong</a:t>
            </a:r>
          </a:p>
          <a:p>
            <a:pPr marL="285750" indent="-285750">
              <a:buFontTx/>
              <a:buChar char="-"/>
            </a:pPr>
            <a:r>
              <a:rPr lang="en-CA" sz="1600" dirty="0"/>
              <a:t>Difficult assembly? Do more controls</a:t>
            </a:r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285750" indent="-285750">
              <a:buFontTx/>
              <a:buChar char="-"/>
            </a:pPr>
            <a:endParaRPr lang="en-CA" sz="1600" dirty="0"/>
          </a:p>
          <a:p>
            <a:pPr marL="342900" indent="-342900">
              <a:buAutoNum type="arabicParenR"/>
            </a:pPr>
            <a:endParaRPr lang="en-CA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5577730" y="95637"/>
            <a:ext cx="2271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Assembly Controls?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05937B5-11BE-4180-822A-A4EBFFA0CB99}"/>
              </a:ext>
            </a:extLst>
          </p:cNvPr>
          <p:cNvSpPr txBox="1"/>
          <p:nvPr/>
        </p:nvSpPr>
        <p:spPr>
          <a:xfrm>
            <a:off x="2527204" y="1540525"/>
            <a:ext cx="201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KLD Mutagenesis</a:t>
            </a:r>
          </a:p>
        </p:txBody>
      </p:sp>
      <p:sp>
        <p:nvSpPr>
          <p:cNvPr id="40" name="Arrow: Down 39">
            <a:extLst>
              <a:ext uri="{FF2B5EF4-FFF2-40B4-BE49-F238E27FC236}">
                <a16:creationId xmlns:a16="http://schemas.microsoft.com/office/drawing/2014/main" id="{4D16EE2D-D8D6-47B2-A48D-B1135927162B}"/>
              </a:ext>
            </a:extLst>
          </p:cNvPr>
          <p:cNvSpPr/>
          <p:nvPr/>
        </p:nvSpPr>
        <p:spPr>
          <a:xfrm rot="16200000">
            <a:off x="4711282" y="157493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DB4E5B2-A33E-4190-BCE6-C14526CA59FD}"/>
              </a:ext>
            </a:extLst>
          </p:cNvPr>
          <p:cNvSpPr txBox="1"/>
          <p:nvPr/>
        </p:nvSpPr>
        <p:spPr>
          <a:xfrm>
            <a:off x="5277158" y="1402023"/>
            <a:ext cx="201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Same reaction WITHOUT ligase</a:t>
            </a:r>
          </a:p>
        </p:txBody>
      </p:sp>
      <p:sp>
        <p:nvSpPr>
          <p:cNvPr id="45" name="Arrow: Down 44">
            <a:extLst>
              <a:ext uri="{FF2B5EF4-FFF2-40B4-BE49-F238E27FC236}">
                <a16:creationId xmlns:a16="http://schemas.microsoft.com/office/drawing/2014/main" id="{F5928C4D-B38E-4408-9306-E1B67DEBEA20}"/>
              </a:ext>
            </a:extLst>
          </p:cNvPr>
          <p:cNvSpPr/>
          <p:nvPr/>
        </p:nvSpPr>
        <p:spPr>
          <a:xfrm rot="16200000">
            <a:off x="7621916" y="1574932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9328D4F-0830-4A92-B333-E49BD058D33A}"/>
              </a:ext>
            </a:extLst>
          </p:cNvPr>
          <p:cNvSpPr txBox="1"/>
          <p:nvPr/>
        </p:nvSpPr>
        <p:spPr>
          <a:xfrm>
            <a:off x="7906353" y="1227502"/>
            <a:ext cx="2011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u="sng" dirty="0"/>
              <a:t>Tests for:</a:t>
            </a:r>
          </a:p>
          <a:p>
            <a:pPr algn="ctr"/>
            <a:r>
              <a:rPr lang="en-CA" dirty="0"/>
              <a:t>- </a:t>
            </a:r>
            <a:r>
              <a:rPr lang="en-CA" dirty="0" err="1"/>
              <a:t>DpnI</a:t>
            </a:r>
            <a:r>
              <a:rPr lang="en-CA" dirty="0"/>
              <a:t> template degradation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495A8E8-8D07-48AE-A13B-9D90B1C9E65B}"/>
              </a:ext>
            </a:extLst>
          </p:cNvPr>
          <p:cNvSpPr txBox="1"/>
          <p:nvPr/>
        </p:nvSpPr>
        <p:spPr>
          <a:xfrm>
            <a:off x="2641871" y="2755756"/>
            <a:ext cx="17817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2+ Fragment</a:t>
            </a:r>
          </a:p>
          <a:p>
            <a:pPr algn="ctr"/>
            <a:r>
              <a:rPr lang="en-CA" dirty="0"/>
              <a:t>Gibson Assembly</a:t>
            </a:r>
          </a:p>
          <a:p>
            <a:pPr algn="ctr"/>
            <a:r>
              <a:rPr lang="en-CA" dirty="0"/>
              <a:t>or </a:t>
            </a:r>
          </a:p>
          <a:p>
            <a:pPr algn="ctr"/>
            <a:r>
              <a:rPr lang="en-CA" dirty="0"/>
              <a:t>Goldengate</a:t>
            </a:r>
          </a:p>
        </p:txBody>
      </p:sp>
      <p:sp>
        <p:nvSpPr>
          <p:cNvPr id="48" name="Arrow: Down 47">
            <a:extLst>
              <a:ext uri="{FF2B5EF4-FFF2-40B4-BE49-F238E27FC236}">
                <a16:creationId xmlns:a16="http://schemas.microsoft.com/office/drawing/2014/main" id="{13A881D2-3702-400F-9830-8558A01FC729}"/>
              </a:ext>
            </a:extLst>
          </p:cNvPr>
          <p:cNvSpPr/>
          <p:nvPr/>
        </p:nvSpPr>
        <p:spPr>
          <a:xfrm rot="16200000">
            <a:off x="4711282" y="3185148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0034344-5CEB-473E-96DC-CD8F8E32C443}"/>
              </a:ext>
            </a:extLst>
          </p:cNvPr>
          <p:cNvSpPr txBox="1"/>
          <p:nvPr/>
        </p:nvSpPr>
        <p:spPr>
          <a:xfrm>
            <a:off x="5121503" y="2837896"/>
            <a:ext cx="2322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Each Fragment by itself</a:t>
            </a:r>
          </a:p>
          <a:p>
            <a:pPr algn="ctr"/>
            <a:r>
              <a:rPr lang="en-CA" dirty="0"/>
              <a:t>+ Gibson assembly mix</a:t>
            </a: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B3AD4B00-891C-4488-A1E7-A61E7DBCFF33}"/>
              </a:ext>
            </a:extLst>
          </p:cNvPr>
          <p:cNvSpPr/>
          <p:nvPr/>
        </p:nvSpPr>
        <p:spPr>
          <a:xfrm rot="16200000">
            <a:off x="7621916" y="3094708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0B47B34-A358-4A59-9C7D-7FB32EAA57DD}"/>
              </a:ext>
            </a:extLst>
          </p:cNvPr>
          <p:cNvSpPr txBox="1"/>
          <p:nvPr/>
        </p:nvSpPr>
        <p:spPr>
          <a:xfrm>
            <a:off x="7906353" y="2772054"/>
            <a:ext cx="2011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u="sng" dirty="0"/>
              <a:t>Tests for:</a:t>
            </a:r>
          </a:p>
          <a:p>
            <a:pPr marL="285750" indent="-285750" algn="ctr">
              <a:buFontTx/>
              <a:buChar char="-"/>
            </a:pPr>
            <a:r>
              <a:rPr lang="en-CA" dirty="0" err="1"/>
              <a:t>DpnI</a:t>
            </a:r>
            <a:r>
              <a:rPr lang="en-CA" dirty="0"/>
              <a:t> template degradation</a:t>
            </a:r>
          </a:p>
          <a:p>
            <a:pPr marL="285750" indent="-285750" algn="ctr">
              <a:buFontTx/>
              <a:buChar char="-"/>
            </a:pPr>
            <a:r>
              <a:rPr lang="en-CA" dirty="0"/>
              <a:t>Self annealing of fragments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615A3D-7042-4DE6-BD48-6352AC50F685}"/>
              </a:ext>
            </a:extLst>
          </p:cNvPr>
          <p:cNvSpPr txBox="1"/>
          <p:nvPr/>
        </p:nvSpPr>
        <p:spPr>
          <a:xfrm>
            <a:off x="5121503" y="3857414"/>
            <a:ext cx="2322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E.g. Vector alone, Fragment 1 alone…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C95BCD6-C34E-4340-8F5E-FE26E579B495}"/>
              </a:ext>
            </a:extLst>
          </p:cNvPr>
          <p:cNvSpPr txBox="1"/>
          <p:nvPr/>
        </p:nvSpPr>
        <p:spPr>
          <a:xfrm>
            <a:off x="2783160" y="5404672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All assemblies</a:t>
            </a:r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id="{3DF55DBB-0D10-4D0A-860F-1E1668F33A1A}"/>
              </a:ext>
            </a:extLst>
          </p:cNvPr>
          <p:cNvSpPr/>
          <p:nvPr/>
        </p:nvSpPr>
        <p:spPr>
          <a:xfrm rot="16200000">
            <a:off x="4711282" y="5440758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BA1646-D47F-4CA6-8027-29CDAA69EC54}"/>
              </a:ext>
            </a:extLst>
          </p:cNvPr>
          <p:cNvSpPr txBox="1"/>
          <p:nvPr/>
        </p:nvSpPr>
        <p:spPr>
          <a:xfrm>
            <a:off x="5121503" y="5107073"/>
            <a:ext cx="23223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Transform cells with known good plasmid, pUC19, </a:t>
            </a:r>
            <a:r>
              <a:rPr lang="en-CA" dirty="0" err="1"/>
              <a:t>pCambia</a:t>
            </a:r>
            <a:r>
              <a:rPr lang="en-CA" dirty="0"/>
              <a:t>, </a:t>
            </a:r>
            <a:r>
              <a:rPr lang="en-CA" dirty="0" err="1"/>
              <a:t>etc</a:t>
            </a:r>
            <a:endParaRPr lang="en-CA" dirty="0"/>
          </a:p>
        </p:txBody>
      </p:sp>
      <p:sp>
        <p:nvSpPr>
          <p:cNvPr id="60" name="Arrow: Down 59">
            <a:extLst>
              <a:ext uri="{FF2B5EF4-FFF2-40B4-BE49-F238E27FC236}">
                <a16:creationId xmlns:a16="http://schemas.microsoft.com/office/drawing/2014/main" id="{66CB4B2A-8EE1-4C8B-A182-CD4454BEEDEE}"/>
              </a:ext>
            </a:extLst>
          </p:cNvPr>
          <p:cNvSpPr/>
          <p:nvPr/>
        </p:nvSpPr>
        <p:spPr>
          <a:xfrm rot="16200000">
            <a:off x="7621916" y="5415145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6616B3A-6906-475A-98A8-D8CDAACFE4CF}"/>
              </a:ext>
            </a:extLst>
          </p:cNvPr>
          <p:cNvSpPr txBox="1"/>
          <p:nvPr/>
        </p:nvSpPr>
        <p:spPr>
          <a:xfrm>
            <a:off x="7906353" y="5079641"/>
            <a:ext cx="201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u="sng" dirty="0"/>
              <a:t>Tests for:</a:t>
            </a:r>
          </a:p>
          <a:p>
            <a:pPr marL="285750" indent="-285750" algn="ctr">
              <a:buFontTx/>
              <a:buChar char="-"/>
            </a:pPr>
            <a:r>
              <a:rPr lang="en-CA" dirty="0"/>
              <a:t>Bad plates</a:t>
            </a:r>
          </a:p>
          <a:p>
            <a:pPr marL="285750" indent="-285750" algn="ctr">
              <a:buFontTx/>
              <a:buChar char="-"/>
            </a:pPr>
            <a:r>
              <a:rPr lang="en-CA" dirty="0"/>
              <a:t>Bad antibiotics</a:t>
            </a:r>
          </a:p>
          <a:p>
            <a:pPr marL="285750" indent="-285750" algn="ctr">
              <a:buFontTx/>
              <a:buChar char="-"/>
            </a:pPr>
            <a:r>
              <a:rPr lang="en-CA" dirty="0"/>
              <a:t>Bad cells</a:t>
            </a:r>
          </a:p>
        </p:txBody>
      </p:sp>
    </p:spTree>
    <p:extLst>
      <p:ext uri="{BB962C8B-B14F-4D97-AF65-F5344CB8AC3E}">
        <p14:creationId xmlns:p14="http://schemas.microsoft.com/office/powerpoint/2010/main" val="344871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6384768" y="949006"/>
            <a:ext cx="52139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Assembled your fragments? Time to transform!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42F5D9-C119-4B13-A6EF-1A071ABC82C8}"/>
              </a:ext>
            </a:extLst>
          </p:cNvPr>
          <p:cNvSpPr txBox="1"/>
          <p:nvPr/>
        </p:nvSpPr>
        <p:spPr>
          <a:xfrm>
            <a:off x="3888234" y="3429000"/>
            <a:ext cx="21279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2+ Fragment</a:t>
            </a:r>
          </a:p>
          <a:p>
            <a:pPr algn="ctr"/>
            <a:r>
              <a:rPr lang="en-CA" dirty="0"/>
              <a:t>Gibson Assembly***</a:t>
            </a:r>
          </a:p>
          <a:p>
            <a:pPr algn="ctr"/>
            <a:r>
              <a:rPr lang="en-CA" dirty="0"/>
              <a:t>or </a:t>
            </a:r>
          </a:p>
          <a:p>
            <a:pPr algn="ctr"/>
            <a:r>
              <a:rPr lang="en-CA" dirty="0"/>
              <a:t>Golden Gate***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DA28BC-F5DC-45CB-92CD-77D69F84B7B6}"/>
              </a:ext>
            </a:extLst>
          </p:cNvPr>
          <p:cNvSpPr txBox="1"/>
          <p:nvPr/>
        </p:nvSpPr>
        <p:spPr>
          <a:xfrm>
            <a:off x="3964218" y="2220752"/>
            <a:ext cx="201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KLD Mutagenesis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F976E1-76A3-401D-B4CB-A4C345AAE0B4}"/>
              </a:ext>
            </a:extLst>
          </p:cNvPr>
          <p:cNvSpPr txBox="1"/>
          <p:nvPr/>
        </p:nvSpPr>
        <p:spPr>
          <a:xfrm>
            <a:off x="653010" y="2452283"/>
            <a:ext cx="27164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2: Prepare Fragments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55E3A9-4BEC-495F-9724-CD06969BC34F}"/>
              </a:ext>
            </a:extLst>
          </p:cNvPr>
          <p:cNvSpPr txBox="1"/>
          <p:nvPr/>
        </p:nvSpPr>
        <p:spPr>
          <a:xfrm>
            <a:off x="147717" y="1685925"/>
            <a:ext cx="372704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1: Design Experiment/Fragments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C6DAF08-B713-4AE9-9239-80BF676563F9}"/>
              </a:ext>
            </a:extLst>
          </p:cNvPr>
          <p:cNvSpPr txBox="1"/>
          <p:nvPr/>
        </p:nvSpPr>
        <p:spPr>
          <a:xfrm>
            <a:off x="596297" y="3218641"/>
            <a:ext cx="282987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3: Assemble Fragments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868F5D-52A2-4F9C-A908-CF94FF28A46D}"/>
              </a:ext>
            </a:extLst>
          </p:cNvPr>
          <p:cNvSpPr txBox="1"/>
          <p:nvPr/>
        </p:nvSpPr>
        <p:spPr>
          <a:xfrm>
            <a:off x="851141" y="3984999"/>
            <a:ext cx="2320187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4: Transform Cells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1DA050-5086-4C76-98C5-0EA71D67D5A7}"/>
              </a:ext>
            </a:extLst>
          </p:cNvPr>
          <p:cNvSpPr txBox="1"/>
          <p:nvPr/>
        </p:nvSpPr>
        <p:spPr>
          <a:xfrm>
            <a:off x="824404" y="4751357"/>
            <a:ext cx="23736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Step 5: Screen Colonies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8CDF5D-60CC-470D-A711-48648781D28E}"/>
              </a:ext>
            </a:extLst>
          </p:cNvPr>
          <p:cNvSpPr txBox="1"/>
          <p:nvPr/>
        </p:nvSpPr>
        <p:spPr>
          <a:xfrm>
            <a:off x="964632" y="5517713"/>
            <a:ext cx="209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Do Stuff with Clones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72219628-28DA-4F70-8737-5D2FF3904B04}"/>
              </a:ext>
            </a:extLst>
          </p:cNvPr>
          <p:cNvSpPr/>
          <p:nvPr/>
        </p:nvSpPr>
        <p:spPr>
          <a:xfrm>
            <a:off x="1900277" y="2103512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EF824C5B-8561-4608-A9AB-5EC525FFB3F3}"/>
              </a:ext>
            </a:extLst>
          </p:cNvPr>
          <p:cNvSpPr/>
          <p:nvPr/>
        </p:nvSpPr>
        <p:spPr>
          <a:xfrm>
            <a:off x="1900277" y="2869870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14F17260-9A36-4CA8-8EC7-FFAD6C263F59}"/>
              </a:ext>
            </a:extLst>
          </p:cNvPr>
          <p:cNvSpPr/>
          <p:nvPr/>
        </p:nvSpPr>
        <p:spPr>
          <a:xfrm>
            <a:off x="1900277" y="3636228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89F1A0BE-0B2D-42D8-B6BE-68A563A026B9}"/>
              </a:ext>
            </a:extLst>
          </p:cNvPr>
          <p:cNvSpPr/>
          <p:nvPr/>
        </p:nvSpPr>
        <p:spPr>
          <a:xfrm>
            <a:off x="1900277" y="4402586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EBEDA99F-64C6-4C28-AFA5-EFD93EE132AE}"/>
              </a:ext>
            </a:extLst>
          </p:cNvPr>
          <p:cNvSpPr/>
          <p:nvPr/>
        </p:nvSpPr>
        <p:spPr>
          <a:xfrm>
            <a:off x="1900276" y="516894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4B0DA30-F2DA-4A16-AF5C-314E3F144CD9}"/>
              </a:ext>
            </a:extLst>
          </p:cNvPr>
          <p:cNvSpPr txBox="1"/>
          <p:nvPr/>
        </p:nvSpPr>
        <p:spPr>
          <a:xfrm>
            <a:off x="887353" y="949006"/>
            <a:ext cx="2464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Cloning Workflow</a:t>
            </a:r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536B2D10-A460-41B4-B539-DE41939DAACE}"/>
              </a:ext>
            </a:extLst>
          </p:cNvPr>
          <p:cNvSpPr/>
          <p:nvPr/>
        </p:nvSpPr>
        <p:spPr>
          <a:xfrm rot="16200000">
            <a:off x="5968501" y="2302024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820F21-1054-4BB5-AF28-E2EF7A2B23A6}"/>
              </a:ext>
            </a:extLst>
          </p:cNvPr>
          <p:cNvSpPr txBox="1"/>
          <p:nvPr/>
        </p:nvSpPr>
        <p:spPr>
          <a:xfrm>
            <a:off x="6076019" y="1867507"/>
            <a:ext cx="57709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1) 1uL KLD reaction / 100 </a:t>
            </a:r>
            <a:r>
              <a:rPr lang="en-CA" sz="1400" dirty="0" err="1"/>
              <a:t>uL</a:t>
            </a:r>
            <a:r>
              <a:rPr lang="en-CA" sz="1400" dirty="0"/>
              <a:t> Comp. cells</a:t>
            </a:r>
          </a:p>
          <a:p>
            <a:pPr algn="ctr"/>
            <a:r>
              <a:rPr lang="en-CA" sz="1400" dirty="0"/>
              <a:t>2) Heat shock at 42°C for 30s, Ice 2 minutes</a:t>
            </a:r>
          </a:p>
          <a:p>
            <a:pPr algn="ctr"/>
            <a:r>
              <a:rPr lang="en-CA" sz="1400" dirty="0"/>
              <a:t>3) Add 900 </a:t>
            </a:r>
            <a:r>
              <a:rPr lang="en-CA" sz="1400" dirty="0" err="1"/>
              <a:t>uL</a:t>
            </a:r>
            <a:r>
              <a:rPr lang="en-CA" sz="1400" dirty="0"/>
              <a:t> SOC, Recover at 37°C, 250 RPM, 1 hour</a:t>
            </a:r>
          </a:p>
          <a:p>
            <a:pPr algn="ctr"/>
            <a:r>
              <a:rPr lang="en-CA" sz="1400" dirty="0"/>
              <a:t>4) Spin down, discard everything except 50-100 </a:t>
            </a:r>
            <a:r>
              <a:rPr lang="en-CA" sz="1400" dirty="0" err="1"/>
              <a:t>uL</a:t>
            </a:r>
            <a:r>
              <a:rPr lang="en-CA" sz="1400" dirty="0"/>
              <a:t>, resuspend and plate</a:t>
            </a:r>
          </a:p>
          <a:p>
            <a:pPr algn="ctr"/>
            <a:endParaRPr lang="en-CA" sz="1400" dirty="0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646CD063-5195-47B6-84C4-1AC6EA6BA392}"/>
              </a:ext>
            </a:extLst>
          </p:cNvPr>
          <p:cNvSpPr/>
          <p:nvPr/>
        </p:nvSpPr>
        <p:spPr>
          <a:xfrm rot="16200000">
            <a:off x="5965064" y="3981366"/>
            <a:ext cx="221911" cy="30051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775BE30-D405-47FD-B0A9-70CBAEA0D44F}"/>
              </a:ext>
            </a:extLst>
          </p:cNvPr>
          <p:cNvSpPr txBox="1"/>
          <p:nvPr/>
        </p:nvSpPr>
        <p:spPr>
          <a:xfrm>
            <a:off x="5895505" y="3359976"/>
            <a:ext cx="61320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/>
              <a:t>1) 1-3uL Gibson/Golden Gate reaction / 100 </a:t>
            </a:r>
            <a:r>
              <a:rPr lang="en-CA" sz="1400" dirty="0" err="1"/>
              <a:t>uL</a:t>
            </a:r>
            <a:r>
              <a:rPr lang="en-CA" sz="1400" dirty="0"/>
              <a:t> Comp. cells</a:t>
            </a:r>
          </a:p>
          <a:p>
            <a:pPr algn="ctr"/>
            <a:r>
              <a:rPr lang="en-CA" sz="1400" dirty="0"/>
              <a:t>2) Heat shock at 42°C for 30s, Ice 2 minutes</a:t>
            </a:r>
          </a:p>
          <a:p>
            <a:pPr algn="ctr"/>
            <a:r>
              <a:rPr lang="en-CA" sz="1400" dirty="0"/>
              <a:t>3) Add 900 </a:t>
            </a:r>
            <a:r>
              <a:rPr lang="en-CA" sz="1400" dirty="0" err="1"/>
              <a:t>uL</a:t>
            </a:r>
            <a:r>
              <a:rPr lang="en-CA" sz="1400" dirty="0"/>
              <a:t> SOC, Recover at 37°C, 250 RPM, 1 hour</a:t>
            </a:r>
          </a:p>
          <a:p>
            <a:pPr algn="ctr"/>
            <a:r>
              <a:rPr lang="en-CA" sz="1400" dirty="0"/>
              <a:t>4) Spin down, discard everything except 50-100 </a:t>
            </a:r>
            <a:r>
              <a:rPr lang="en-CA" sz="1400" dirty="0" err="1"/>
              <a:t>uL</a:t>
            </a:r>
            <a:r>
              <a:rPr lang="en-CA" sz="1400" dirty="0"/>
              <a:t>, resuspend and plate</a:t>
            </a:r>
          </a:p>
          <a:p>
            <a:pPr algn="ctr"/>
            <a:endParaRPr lang="en-CA" sz="1400" dirty="0"/>
          </a:p>
          <a:p>
            <a:pPr algn="ctr"/>
            <a:r>
              <a:rPr lang="en-CA" sz="1400" dirty="0"/>
              <a:t>*** PEG8000 inhibits transformation, don’t transform more than 3uL! ***</a:t>
            </a:r>
          </a:p>
          <a:p>
            <a:pPr algn="ctr"/>
            <a:r>
              <a:rPr lang="en-CA" sz="1400" dirty="0"/>
              <a:t>*** Electroporating </a:t>
            </a:r>
            <a:r>
              <a:rPr lang="en-CA" sz="1400" i="1" dirty="0"/>
              <a:t>E.coli </a:t>
            </a:r>
            <a:r>
              <a:rPr lang="en-CA" sz="1400" dirty="0"/>
              <a:t>or </a:t>
            </a:r>
            <a:r>
              <a:rPr lang="en-CA" sz="1400" dirty="0" err="1"/>
              <a:t>Agro</a:t>
            </a:r>
            <a:r>
              <a:rPr lang="en-CA" sz="1400" dirty="0"/>
              <a:t>? 1-2uL max, high salt = more arcing! BAM! ***</a:t>
            </a:r>
          </a:p>
          <a:p>
            <a:pPr algn="ctr"/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68488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548373" y="816333"/>
            <a:ext cx="98467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/>
              <a:t>Prepare PCR with: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Highly accurate polymerase (Q5 or equivalent)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Long plasmids? GC Enhancer Buffer VERY useful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LOW template amount (0.1 to 0.5 ng plasmid/25 </a:t>
            </a:r>
            <a:r>
              <a:rPr lang="en-CA" dirty="0" err="1"/>
              <a:t>uL</a:t>
            </a:r>
            <a:r>
              <a:rPr lang="en-CA" dirty="0"/>
              <a:t> PCR reaction) -&gt; Make it easier for the </a:t>
            </a:r>
            <a:r>
              <a:rPr lang="en-CA" dirty="0" err="1"/>
              <a:t>DpnI</a:t>
            </a:r>
            <a:endParaRPr lang="en-CA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r>
              <a:rPr lang="en-CA" dirty="0"/>
              <a:t>2)   Thermocycling settings: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4465135" y="282838"/>
            <a:ext cx="3634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KLD Mutagenesis Fragment Prep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8D3DA-1CA9-4182-B7F7-48A7B71131A3}"/>
              </a:ext>
            </a:extLst>
          </p:cNvPr>
          <p:cNvSpPr/>
          <p:nvPr/>
        </p:nvSpPr>
        <p:spPr>
          <a:xfrm>
            <a:off x="3234235" y="2282962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b="1" dirty="0"/>
              <a:t>Initial Denaturation: </a:t>
            </a:r>
          </a:p>
          <a:p>
            <a:pPr algn="ctr"/>
            <a:r>
              <a:rPr lang="en-CA" dirty="0"/>
              <a:t>95°C for 90 seconds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30 Cycles of:</a:t>
            </a:r>
          </a:p>
          <a:p>
            <a:pPr algn="ctr"/>
            <a:r>
              <a:rPr lang="en-CA" dirty="0"/>
              <a:t>95°C for 30 seconds</a:t>
            </a:r>
          </a:p>
          <a:p>
            <a:pPr algn="ctr"/>
            <a:r>
              <a:rPr lang="en-CA" dirty="0"/>
              <a:t>50–67°C for 30 seconds</a:t>
            </a:r>
          </a:p>
          <a:p>
            <a:pPr algn="ctr"/>
            <a:r>
              <a:rPr lang="en-CA" dirty="0"/>
              <a:t>72°C for 30 seconds/kb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Final Extension: </a:t>
            </a:r>
          </a:p>
          <a:p>
            <a:pPr algn="ctr"/>
            <a:r>
              <a:rPr lang="en-CA" dirty="0"/>
              <a:t>72°C for 2X Cycling Extension Time</a:t>
            </a:r>
          </a:p>
          <a:p>
            <a:pPr algn="ctr"/>
            <a:r>
              <a:rPr lang="en-CA" dirty="0"/>
              <a:t>END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LET THE PCR MACHINE COAST TO ROOM TEMP!</a:t>
            </a:r>
          </a:p>
          <a:p>
            <a:pPr algn="ctr"/>
            <a:r>
              <a:rPr lang="en-CA" b="1" dirty="0"/>
              <a:t>PCR products can survive for DAYS at RT</a:t>
            </a:r>
          </a:p>
          <a:p>
            <a:pPr algn="ctr"/>
            <a:r>
              <a:rPr lang="en-CA" b="1" dirty="0"/>
              <a:t>Your thermocycler is not a refrigerator!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A799B-B5D8-4BED-A487-8E5B4CC019DD}"/>
              </a:ext>
            </a:extLst>
          </p:cNvPr>
          <p:cNvCxnSpPr/>
          <p:nvPr/>
        </p:nvCxnSpPr>
        <p:spPr>
          <a:xfrm>
            <a:off x="7440476" y="3848126"/>
            <a:ext cx="72281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977D74-450F-4033-8587-69793DF0D2A0}"/>
              </a:ext>
            </a:extLst>
          </p:cNvPr>
          <p:cNvSpPr txBox="1"/>
          <p:nvPr/>
        </p:nvSpPr>
        <p:spPr>
          <a:xfrm>
            <a:off x="8163287" y="3247961"/>
            <a:ext cx="3083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Have a gradient PCR machine?</a:t>
            </a:r>
          </a:p>
          <a:p>
            <a:pPr algn="ctr"/>
            <a:r>
              <a:rPr lang="en-CA" dirty="0"/>
              <a:t>4-6 reactions from 55-67 °C</a:t>
            </a:r>
          </a:p>
          <a:p>
            <a:pPr algn="ctr"/>
            <a:r>
              <a:rPr lang="en-CA" b="1" dirty="0"/>
              <a:t>No gradient PCR?</a:t>
            </a:r>
          </a:p>
          <a:p>
            <a:pPr algn="ctr"/>
            <a:r>
              <a:rPr lang="en-CA" dirty="0"/>
              <a:t>Start at 59 °C and pray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8B8E217-D824-4D2F-812E-80778074F74E}"/>
              </a:ext>
            </a:extLst>
          </p:cNvPr>
          <p:cNvCxnSpPr>
            <a:cxnSpLocks/>
          </p:cNvCxnSpPr>
          <p:nvPr/>
        </p:nvCxnSpPr>
        <p:spPr>
          <a:xfrm flipH="1">
            <a:off x="3704499" y="3329966"/>
            <a:ext cx="184621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2A8C4DF-5FA2-49C9-ACCC-359668213596}"/>
              </a:ext>
            </a:extLst>
          </p:cNvPr>
          <p:cNvSpPr txBox="1"/>
          <p:nvPr/>
        </p:nvSpPr>
        <p:spPr>
          <a:xfrm>
            <a:off x="813793" y="3114429"/>
            <a:ext cx="3913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Weak band?</a:t>
            </a:r>
          </a:p>
          <a:p>
            <a:pPr algn="ctr"/>
            <a:r>
              <a:rPr lang="en-CA" dirty="0"/>
              <a:t>Bump up to 35-40 cycles</a:t>
            </a:r>
          </a:p>
          <a:p>
            <a:pPr algn="ctr"/>
            <a:r>
              <a:rPr lang="en-CA" dirty="0"/>
              <a:t>More cycles -&gt; More non-specific bands</a:t>
            </a:r>
          </a:p>
        </p:txBody>
      </p:sp>
    </p:spTree>
    <p:extLst>
      <p:ext uri="{BB962C8B-B14F-4D97-AF65-F5344CB8AC3E}">
        <p14:creationId xmlns:p14="http://schemas.microsoft.com/office/powerpoint/2010/main" val="420984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2267831" y="703635"/>
            <a:ext cx="9584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/>
              <a:t>Run 5-8uL of PCR product on a 1% agarose</a:t>
            </a:r>
          </a:p>
          <a:p>
            <a:pPr marL="342900" indent="-342900">
              <a:buAutoNum type="arabicParenR"/>
            </a:pPr>
            <a:r>
              <a:rPr lang="en-CA" dirty="0"/>
              <a:t>Do I have a product of expected size? (</a:t>
            </a:r>
            <a:r>
              <a:rPr lang="en-CA" dirty="0">
                <a:solidFill>
                  <a:srgbClr val="FF0000"/>
                </a:solidFill>
              </a:rPr>
              <a:t>*</a:t>
            </a:r>
            <a:r>
              <a:rPr lang="en-CA" dirty="0"/>
              <a:t>)</a:t>
            </a:r>
          </a:p>
          <a:p>
            <a:pPr marL="342900" indent="-342900">
              <a:buAutoNum type="arabicParenR"/>
            </a:pPr>
            <a:r>
              <a:rPr lang="en-CA" dirty="0"/>
              <a:t>Is the PCR product pretty clean?</a:t>
            </a:r>
          </a:p>
          <a:p>
            <a:pPr marL="342900" indent="-342900">
              <a:buAutoNum type="arabicParenR"/>
            </a:pP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5529901" y="252438"/>
            <a:ext cx="2383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KLD Mutagenesis QC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76A421-D460-4363-A4B6-1A31C5946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306" y="2504988"/>
            <a:ext cx="3597820" cy="223493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4C59172-1C35-464E-982C-9B1439B3CDEF}"/>
              </a:ext>
            </a:extLst>
          </p:cNvPr>
          <p:cNvSpPr txBox="1"/>
          <p:nvPr/>
        </p:nvSpPr>
        <p:spPr>
          <a:xfrm>
            <a:off x="1867173" y="27561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8A4522C5-822A-443F-B7EB-498F17A28D00}"/>
              </a:ext>
            </a:extLst>
          </p:cNvPr>
          <p:cNvSpPr/>
          <p:nvPr/>
        </p:nvSpPr>
        <p:spPr>
          <a:xfrm flipH="1">
            <a:off x="2258896" y="2121661"/>
            <a:ext cx="2718084" cy="24384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A8A0D4-2EF7-4697-B5ED-FE2D3A7F0F4A}"/>
              </a:ext>
            </a:extLst>
          </p:cNvPr>
          <p:cNvSpPr txBox="1"/>
          <p:nvPr/>
        </p:nvSpPr>
        <p:spPr>
          <a:xfrm>
            <a:off x="2703195" y="1822073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Annealing Gradient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8A166E-C49F-45EE-8E11-22B79ECB8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290" y="2559248"/>
            <a:ext cx="4917139" cy="2207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FF3E2CE-9DD2-4D31-8F1D-7D293CCEFF71}"/>
              </a:ext>
            </a:extLst>
          </p:cNvPr>
          <p:cNvSpPr/>
          <p:nvPr/>
        </p:nvSpPr>
        <p:spPr>
          <a:xfrm flipH="1">
            <a:off x="5950146" y="2209564"/>
            <a:ext cx="2718084" cy="24384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0DB7AC-EB11-4352-94D4-E5F01EF1A696}"/>
              </a:ext>
            </a:extLst>
          </p:cNvPr>
          <p:cNvSpPr txBox="1"/>
          <p:nvPr/>
        </p:nvSpPr>
        <p:spPr>
          <a:xfrm>
            <a:off x="6394445" y="1909976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Annealing Gradient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AA8FFBD-F54C-48F0-BF8B-44D507B703C0}"/>
              </a:ext>
            </a:extLst>
          </p:cNvPr>
          <p:cNvSpPr txBox="1"/>
          <p:nvPr/>
        </p:nvSpPr>
        <p:spPr>
          <a:xfrm>
            <a:off x="8360620" y="28642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C59559B-9B13-4474-BAC6-E9EEFC0EFBB3}"/>
              </a:ext>
            </a:extLst>
          </p:cNvPr>
          <p:cNvCxnSpPr>
            <a:cxnSpLocks/>
          </p:cNvCxnSpPr>
          <p:nvPr/>
        </p:nvCxnSpPr>
        <p:spPr>
          <a:xfrm flipH="1">
            <a:off x="3080768" y="5217217"/>
            <a:ext cx="365760" cy="4354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7724452-DC97-4CF8-A556-FC1ADDAC0CBA}"/>
              </a:ext>
            </a:extLst>
          </p:cNvPr>
          <p:cNvCxnSpPr>
            <a:cxnSpLocks/>
          </p:cNvCxnSpPr>
          <p:nvPr/>
        </p:nvCxnSpPr>
        <p:spPr>
          <a:xfrm>
            <a:off x="3446528" y="5217217"/>
            <a:ext cx="452846" cy="365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C3DA3E5-AE70-4E8B-A800-DD7372DD22E2}"/>
              </a:ext>
            </a:extLst>
          </p:cNvPr>
          <p:cNvSpPr txBox="1"/>
          <p:nvPr/>
        </p:nvSpPr>
        <p:spPr>
          <a:xfrm>
            <a:off x="1757187" y="4847885"/>
            <a:ext cx="3336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Expected product + other bands?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45D468-DBAB-4EA4-B3AC-BB275C44BB86}"/>
              </a:ext>
            </a:extLst>
          </p:cNvPr>
          <p:cNvSpPr txBox="1"/>
          <p:nvPr/>
        </p:nvSpPr>
        <p:spPr>
          <a:xfrm>
            <a:off x="3672951" y="5582977"/>
            <a:ext cx="2932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YOLO (Screen more colonies)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47B2D19-A480-450E-93C5-555691F7A02E}"/>
              </a:ext>
            </a:extLst>
          </p:cNvPr>
          <p:cNvSpPr txBox="1"/>
          <p:nvPr/>
        </p:nvSpPr>
        <p:spPr>
          <a:xfrm>
            <a:off x="2167093" y="5629143"/>
            <a:ext cx="1456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Pool Samples</a:t>
            </a:r>
          </a:p>
          <a:p>
            <a:pPr algn="ctr"/>
            <a:r>
              <a:rPr lang="en-CA" b="1" dirty="0"/>
              <a:t>Gel Purify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5CB3E75-1901-4793-BA19-D0EDE2ECE0B8}"/>
              </a:ext>
            </a:extLst>
          </p:cNvPr>
          <p:cNvCxnSpPr>
            <a:cxnSpLocks/>
          </p:cNvCxnSpPr>
          <p:nvPr/>
        </p:nvCxnSpPr>
        <p:spPr>
          <a:xfrm flipH="1">
            <a:off x="3617938" y="5968885"/>
            <a:ext cx="405494" cy="549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9E9A8B1-5016-4BB1-BD35-589480B03425}"/>
              </a:ext>
            </a:extLst>
          </p:cNvPr>
          <p:cNvCxnSpPr>
            <a:cxnSpLocks/>
          </p:cNvCxnSpPr>
          <p:nvPr/>
        </p:nvCxnSpPr>
        <p:spPr>
          <a:xfrm>
            <a:off x="2895561" y="6191320"/>
            <a:ext cx="673456" cy="3269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95BDB4C-EAF8-4368-878F-C4B616FBEDB3}"/>
              </a:ext>
            </a:extLst>
          </p:cNvPr>
          <p:cNvSpPr txBox="1"/>
          <p:nvPr/>
        </p:nvSpPr>
        <p:spPr>
          <a:xfrm>
            <a:off x="7309188" y="4834676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/>
              <a:t>Noice</a:t>
            </a:r>
            <a:r>
              <a:rPr lang="en-CA" b="1" dirty="0"/>
              <a:t> and clean?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31FCE38-FE9A-4A0F-B31B-B0C3489036D6}"/>
              </a:ext>
            </a:extLst>
          </p:cNvPr>
          <p:cNvCxnSpPr>
            <a:cxnSpLocks/>
          </p:cNvCxnSpPr>
          <p:nvPr/>
        </p:nvCxnSpPr>
        <p:spPr>
          <a:xfrm>
            <a:off x="8123859" y="5225666"/>
            <a:ext cx="0" cy="4185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F6428ED-746B-431D-A799-548DFE3B6FC8}"/>
              </a:ext>
            </a:extLst>
          </p:cNvPr>
          <p:cNvSpPr txBox="1"/>
          <p:nvPr/>
        </p:nvSpPr>
        <p:spPr>
          <a:xfrm>
            <a:off x="2979584" y="6505458"/>
            <a:ext cx="1442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KLD Reaction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0F82E0-97B3-4974-944B-D6D3A4C98B79}"/>
              </a:ext>
            </a:extLst>
          </p:cNvPr>
          <p:cNvSpPr txBox="1"/>
          <p:nvPr/>
        </p:nvSpPr>
        <p:spPr>
          <a:xfrm>
            <a:off x="7392250" y="6361582"/>
            <a:ext cx="1442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KLD Reaction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FFE48D3-CB42-48B1-8803-A7B73E30AEBD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3446528" y="5221884"/>
            <a:ext cx="1587341" cy="355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B447EB7-B489-4FC8-A68E-C89E784D7AB3}"/>
              </a:ext>
            </a:extLst>
          </p:cNvPr>
          <p:cNvSpPr txBox="1"/>
          <p:nvPr/>
        </p:nvSpPr>
        <p:spPr>
          <a:xfrm>
            <a:off x="5033869" y="4934235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Optimize PCR</a:t>
            </a:r>
          </a:p>
          <a:p>
            <a:r>
              <a:rPr lang="en-CA" b="1" dirty="0"/>
              <a:t>Optimize Primers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13E73BD-62D0-4B8C-A54D-706D80B57CC5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6634959" y="5019342"/>
            <a:ext cx="674229" cy="2063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9ED7FA3-7E48-420C-A937-7440B9C46746}"/>
              </a:ext>
            </a:extLst>
          </p:cNvPr>
          <p:cNvSpPr txBox="1"/>
          <p:nvPr/>
        </p:nvSpPr>
        <p:spPr>
          <a:xfrm>
            <a:off x="6866422" y="5640212"/>
            <a:ext cx="2904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No cleanup needed (usually)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1B53563-4888-4FC4-A846-FE299B09E6A4}"/>
              </a:ext>
            </a:extLst>
          </p:cNvPr>
          <p:cNvCxnSpPr>
            <a:cxnSpLocks/>
          </p:cNvCxnSpPr>
          <p:nvPr/>
        </p:nvCxnSpPr>
        <p:spPr>
          <a:xfrm>
            <a:off x="8123859" y="5982055"/>
            <a:ext cx="0" cy="4185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61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855452" y="779019"/>
            <a:ext cx="99239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dirty="0"/>
              <a:t>NEB’s KLD mix -&gt; Nice, but $$$</a:t>
            </a:r>
          </a:p>
          <a:p>
            <a:pPr marL="285750" indent="-285750">
              <a:buFontTx/>
              <a:buChar char="-"/>
            </a:pPr>
            <a:r>
              <a:rPr lang="en-CA" dirty="0"/>
              <a:t>Homemade KLD mix -&gt; Works great, assemble yourself (Thank you msr2009/reddit for recipe)</a:t>
            </a:r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b="1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endParaRPr lang="en-CA" dirty="0"/>
          </a:p>
          <a:p>
            <a:pPr marL="285750" indent="-285750">
              <a:buFontTx/>
              <a:buChar char="-"/>
            </a:pPr>
            <a:r>
              <a:rPr lang="en-CA" dirty="0"/>
              <a:t>That’s…it? If you’ve got a decent PCR product KLD reactions are pretty smooth.</a:t>
            </a:r>
          </a:p>
          <a:p>
            <a:pPr marL="742950" lvl="1" indent="-285750">
              <a:buFontTx/>
              <a:buChar char="-"/>
            </a:pPr>
            <a:endParaRPr lang="en-CA" dirty="0"/>
          </a:p>
          <a:p>
            <a:pPr marL="742950" lvl="1" indent="-285750">
              <a:buFontTx/>
              <a:buChar char="-"/>
            </a:pPr>
            <a:endParaRPr lang="en-CA" dirty="0"/>
          </a:p>
          <a:p>
            <a:pPr marL="342900" indent="-342900">
              <a:buAutoNum type="arabicParenR"/>
            </a:pP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5305288" y="264609"/>
            <a:ext cx="1585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KLD Reaction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DD8077-BE3C-414B-9904-D0106B2F1B35}"/>
              </a:ext>
            </a:extLst>
          </p:cNvPr>
          <p:cNvSpPr/>
          <p:nvPr/>
        </p:nvSpPr>
        <p:spPr>
          <a:xfrm>
            <a:off x="2905386" y="2015735"/>
            <a:ext cx="7085902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CA" dirty="0"/>
              <a:t>1ul PCR product or gel purified band (5-10ng total should do it)</a:t>
            </a:r>
          </a:p>
          <a:p>
            <a:r>
              <a:rPr lang="en-CA" dirty="0"/>
              <a:t>1ul 10X T4 DNA ligase buffer</a:t>
            </a:r>
          </a:p>
          <a:p>
            <a:r>
              <a:rPr lang="en-CA" dirty="0"/>
              <a:t>1ul T4 PNK</a:t>
            </a:r>
          </a:p>
          <a:p>
            <a:r>
              <a:rPr lang="en-CA" dirty="0"/>
              <a:t>1ul T4 DNA ligase</a:t>
            </a:r>
          </a:p>
          <a:p>
            <a:r>
              <a:rPr lang="en-CA" dirty="0"/>
              <a:t>1ul </a:t>
            </a:r>
            <a:r>
              <a:rPr lang="en-CA" dirty="0" err="1"/>
              <a:t>DpnI</a:t>
            </a:r>
            <a:endParaRPr lang="en-CA" dirty="0"/>
          </a:p>
          <a:p>
            <a:r>
              <a:rPr lang="en-CA" dirty="0"/>
              <a:t>5ul H2O</a:t>
            </a:r>
          </a:p>
          <a:p>
            <a:r>
              <a:rPr lang="en-CA" dirty="0"/>
              <a:t>----------------------</a:t>
            </a:r>
          </a:p>
          <a:p>
            <a:r>
              <a:rPr lang="en-CA" dirty="0"/>
              <a:t>10uL total</a:t>
            </a:r>
          </a:p>
          <a:p>
            <a:r>
              <a:rPr lang="en-CA" dirty="0"/>
              <a:t>Incubate at RT for 1 hour, transform 1uL of reaction/100uL comp. cells</a:t>
            </a:r>
          </a:p>
        </p:txBody>
      </p:sp>
    </p:spTree>
    <p:extLst>
      <p:ext uri="{BB962C8B-B14F-4D97-AF65-F5344CB8AC3E}">
        <p14:creationId xmlns:p14="http://schemas.microsoft.com/office/powerpoint/2010/main" val="1782156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434180" y="809336"/>
            <a:ext cx="95845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/>
              <a:t>Prepare PCR with: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Highly accurate polymerase (Q5 or equivalent)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Long fragments? GC Enhancer Buffer VERY useful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Shorter fragments? &lt;2-3kb? May or may not need GC enhancer -&gt; Lowers accuracy (a bit)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CA" dirty="0"/>
              <a:t>LOW template amount (0.1 to 0.5 ng/25 </a:t>
            </a:r>
            <a:r>
              <a:rPr lang="en-CA" dirty="0" err="1"/>
              <a:t>uL</a:t>
            </a:r>
            <a:r>
              <a:rPr lang="en-CA" dirty="0"/>
              <a:t> PCR reaction) -&gt; Make it easier for the </a:t>
            </a:r>
            <a:r>
              <a:rPr lang="en-CA" dirty="0" err="1"/>
              <a:t>DpnI</a:t>
            </a:r>
            <a:endParaRPr lang="en-CA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CA" dirty="0"/>
          </a:p>
          <a:p>
            <a:r>
              <a:rPr lang="en-CA" dirty="0"/>
              <a:t>2)   Thermocycling settings: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3995713" y="192498"/>
            <a:ext cx="4200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Gibson/Goldengate 2+ Fragment prep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28D3DA-1CA9-4182-B7F7-48A7B71131A3}"/>
              </a:ext>
            </a:extLst>
          </p:cNvPr>
          <p:cNvSpPr/>
          <p:nvPr/>
        </p:nvSpPr>
        <p:spPr>
          <a:xfrm>
            <a:off x="3006509" y="2535241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b="1" dirty="0"/>
              <a:t>Initial Denaturation: </a:t>
            </a:r>
          </a:p>
          <a:p>
            <a:pPr algn="ctr"/>
            <a:r>
              <a:rPr lang="en-CA" dirty="0"/>
              <a:t>95°C for 90 seconds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30-40 Cycles of:</a:t>
            </a:r>
          </a:p>
          <a:p>
            <a:pPr algn="ctr"/>
            <a:r>
              <a:rPr lang="en-CA" dirty="0"/>
              <a:t>95°C for 30 seconds</a:t>
            </a:r>
          </a:p>
          <a:p>
            <a:pPr algn="ctr"/>
            <a:r>
              <a:rPr lang="en-CA" dirty="0"/>
              <a:t>50–67°C for 30 seconds</a:t>
            </a:r>
          </a:p>
          <a:p>
            <a:pPr algn="ctr"/>
            <a:r>
              <a:rPr lang="en-CA" dirty="0"/>
              <a:t>72°C for 30 seconds/kb</a:t>
            </a:r>
          </a:p>
          <a:p>
            <a:pPr algn="ctr"/>
            <a:endParaRPr lang="en-CA" dirty="0"/>
          </a:p>
          <a:p>
            <a:pPr algn="ctr"/>
            <a:r>
              <a:rPr lang="en-CA" b="1" dirty="0"/>
              <a:t>Final Extension: </a:t>
            </a:r>
          </a:p>
          <a:p>
            <a:pPr algn="ctr"/>
            <a:r>
              <a:rPr lang="en-CA" dirty="0"/>
              <a:t>72°C for 2X Cycling Extension Time</a:t>
            </a:r>
          </a:p>
          <a:p>
            <a:pPr algn="ctr"/>
            <a:r>
              <a:rPr lang="en-CA" dirty="0"/>
              <a:t>END</a:t>
            </a:r>
          </a:p>
          <a:p>
            <a:pPr algn="ctr"/>
            <a:r>
              <a:rPr lang="en-CA" b="1" dirty="0"/>
              <a:t>LET THE PCR MACHINE COAST TO ROOM TEMP!</a:t>
            </a:r>
          </a:p>
          <a:p>
            <a:pPr algn="ctr"/>
            <a:r>
              <a:rPr lang="en-CA" b="1" dirty="0"/>
              <a:t>PCR products can survive for DAYS at RT</a:t>
            </a:r>
          </a:p>
          <a:p>
            <a:pPr algn="ctr"/>
            <a:r>
              <a:rPr lang="en-CA" b="1" dirty="0"/>
              <a:t>Your thermocycler is not a refrigerator!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EEA799B-B5D8-4BED-A487-8E5B4CC019DD}"/>
              </a:ext>
            </a:extLst>
          </p:cNvPr>
          <p:cNvCxnSpPr/>
          <p:nvPr/>
        </p:nvCxnSpPr>
        <p:spPr>
          <a:xfrm>
            <a:off x="7212750" y="4109930"/>
            <a:ext cx="72281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B977D74-450F-4033-8587-69793DF0D2A0}"/>
              </a:ext>
            </a:extLst>
          </p:cNvPr>
          <p:cNvSpPr txBox="1"/>
          <p:nvPr/>
        </p:nvSpPr>
        <p:spPr>
          <a:xfrm>
            <a:off x="7935561" y="3509765"/>
            <a:ext cx="3083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Have a gradient PCR machine?</a:t>
            </a:r>
          </a:p>
          <a:p>
            <a:pPr algn="ctr"/>
            <a:r>
              <a:rPr lang="en-CA" dirty="0"/>
              <a:t>4-12 reactions from 55-67°C</a:t>
            </a:r>
          </a:p>
          <a:p>
            <a:pPr algn="ctr"/>
            <a:r>
              <a:rPr lang="en-CA" b="1" dirty="0"/>
              <a:t>No gradient PCR?</a:t>
            </a:r>
          </a:p>
          <a:p>
            <a:pPr algn="ctr"/>
            <a:r>
              <a:rPr lang="en-CA" dirty="0"/>
              <a:t>Start at 59°C and pray</a:t>
            </a:r>
          </a:p>
        </p:txBody>
      </p:sp>
    </p:spTree>
    <p:extLst>
      <p:ext uri="{BB962C8B-B14F-4D97-AF65-F5344CB8AC3E}">
        <p14:creationId xmlns:p14="http://schemas.microsoft.com/office/powerpoint/2010/main" val="1148258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117279" y="644037"/>
            <a:ext cx="9584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/>
              <a:t>Run 5-8uL of PCR product on a 1% agarose</a:t>
            </a:r>
          </a:p>
          <a:p>
            <a:pPr marL="342900" indent="-342900">
              <a:buAutoNum type="arabicParenR"/>
            </a:pPr>
            <a:r>
              <a:rPr lang="en-CA" dirty="0"/>
              <a:t>Do I have a product of expected size? (</a:t>
            </a:r>
            <a:r>
              <a:rPr lang="en-CA" dirty="0">
                <a:solidFill>
                  <a:srgbClr val="FF0000"/>
                </a:solidFill>
              </a:rPr>
              <a:t>*</a:t>
            </a:r>
            <a:r>
              <a:rPr lang="en-CA" dirty="0"/>
              <a:t>)</a:t>
            </a:r>
          </a:p>
          <a:p>
            <a:pPr marL="342900" indent="-342900">
              <a:buAutoNum type="arabicParenR"/>
            </a:pPr>
            <a:r>
              <a:rPr lang="en-CA" dirty="0"/>
              <a:t>Is the PCR product pretty clean?</a:t>
            </a:r>
          </a:p>
          <a:p>
            <a:pPr marL="342900" indent="-342900">
              <a:buAutoNum type="arabicParenR"/>
            </a:pPr>
            <a:endParaRPr lang="en-CA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3998826" y="147209"/>
            <a:ext cx="40191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Gibson/Goldengate 2+ Fragment QC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7E9D0B-4D74-4EDC-ADF3-C8BE221F4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31" y="2479091"/>
            <a:ext cx="6122125" cy="172042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28B73F29-569B-41F5-9892-654CF019C08C}"/>
              </a:ext>
            </a:extLst>
          </p:cNvPr>
          <p:cNvSpPr/>
          <p:nvPr/>
        </p:nvSpPr>
        <p:spPr>
          <a:xfrm flipH="1">
            <a:off x="1015459" y="2139457"/>
            <a:ext cx="1542763" cy="18109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0F0DCC3-D8E0-4B2A-A300-B0684331CBA3}"/>
              </a:ext>
            </a:extLst>
          </p:cNvPr>
          <p:cNvSpPr txBox="1"/>
          <p:nvPr/>
        </p:nvSpPr>
        <p:spPr>
          <a:xfrm>
            <a:off x="2842910" y="1713070"/>
            <a:ext cx="199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Annealing Gradient</a:t>
            </a:r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id="{03DADD4A-28DC-4B5F-AECC-5AEDCD4F8333}"/>
              </a:ext>
            </a:extLst>
          </p:cNvPr>
          <p:cNvSpPr/>
          <p:nvPr/>
        </p:nvSpPr>
        <p:spPr>
          <a:xfrm flipH="1">
            <a:off x="2926990" y="2139457"/>
            <a:ext cx="1542763" cy="18109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CCBC8970-80B6-49EA-A944-DA10229D83B6}"/>
              </a:ext>
            </a:extLst>
          </p:cNvPr>
          <p:cNvSpPr/>
          <p:nvPr/>
        </p:nvSpPr>
        <p:spPr>
          <a:xfrm flipH="1">
            <a:off x="4838521" y="2139457"/>
            <a:ext cx="1542763" cy="18109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6969B5-B814-4F40-BF88-0D49CC923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805" y="2437664"/>
            <a:ext cx="2704008" cy="172563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7" name="Right Triangle 36">
            <a:extLst>
              <a:ext uri="{FF2B5EF4-FFF2-40B4-BE49-F238E27FC236}">
                <a16:creationId xmlns:a16="http://schemas.microsoft.com/office/drawing/2014/main" id="{6188CE35-98BD-41BC-98DE-F10A9186DAE6}"/>
              </a:ext>
            </a:extLst>
          </p:cNvPr>
          <p:cNvSpPr/>
          <p:nvPr/>
        </p:nvSpPr>
        <p:spPr>
          <a:xfrm flipH="1">
            <a:off x="8127080" y="2103239"/>
            <a:ext cx="2095760" cy="18109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EFB33C1-9BC8-4080-8BBD-3E09566AFD1E}"/>
              </a:ext>
            </a:extLst>
          </p:cNvPr>
          <p:cNvSpPr txBox="1"/>
          <p:nvPr/>
        </p:nvSpPr>
        <p:spPr>
          <a:xfrm>
            <a:off x="863433" y="31520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1C70731-9AF0-4AF1-93C3-25197A9C4783}"/>
              </a:ext>
            </a:extLst>
          </p:cNvPr>
          <p:cNvSpPr txBox="1"/>
          <p:nvPr/>
        </p:nvSpPr>
        <p:spPr>
          <a:xfrm>
            <a:off x="2776949" y="30307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B2D0F13-1F11-4869-AFDE-C3FC987D35C9}"/>
              </a:ext>
            </a:extLst>
          </p:cNvPr>
          <p:cNvSpPr txBox="1"/>
          <p:nvPr/>
        </p:nvSpPr>
        <p:spPr>
          <a:xfrm>
            <a:off x="4688480" y="303078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417F87-93E6-4343-A285-EB8B0CD86756}"/>
              </a:ext>
            </a:extLst>
          </p:cNvPr>
          <p:cNvSpPr txBox="1"/>
          <p:nvPr/>
        </p:nvSpPr>
        <p:spPr>
          <a:xfrm>
            <a:off x="7758959" y="2572979"/>
            <a:ext cx="303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11FAC70-9C0B-473E-AA20-A852D9AC2769}"/>
              </a:ext>
            </a:extLst>
          </p:cNvPr>
          <p:cNvSpPr txBox="1"/>
          <p:nvPr/>
        </p:nvSpPr>
        <p:spPr>
          <a:xfrm>
            <a:off x="3181657" y="4419649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/>
              <a:t>Noice</a:t>
            </a:r>
            <a:r>
              <a:rPr lang="en-CA" b="1" dirty="0"/>
              <a:t> and clean?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225933E-9664-49BE-8DB6-DE3906999A8B}"/>
              </a:ext>
            </a:extLst>
          </p:cNvPr>
          <p:cNvCxnSpPr>
            <a:cxnSpLocks/>
          </p:cNvCxnSpPr>
          <p:nvPr/>
        </p:nvCxnSpPr>
        <p:spPr>
          <a:xfrm flipH="1">
            <a:off x="2159004" y="5046780"/>
            <a:ext cx="1065116" cy="4253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Brace 6">
            <a:extLst>
              <a:ext uri="{FF2B5EF4-FFF2-40B4-BE49-F238E27FC236}">
                <a16:creationId xmlns:a16="http://schemas.microsoft.com/office/drawing/2014/main" id="{FFB2B9C8-73AE-434D-9666-908B263A6EDC}"/>
              </a:ext>
            </a:extLst>
          </p:cNvPr>
          <p:cNvSpPr/>
          <p:nvPr/>
        </p:nvSpPr>
        <p:spPr>
          <a:xfrm rot="5400000">
            <a:off x="3903480" y="1310476"/>
            <a:ext cx="96222" cy="6122123"/>
          </a:xfrm>
          <a:prstGeom prst="righ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611C73-AFA2-4DC7-8AAC-0D78DB9F7484}"/>
              </a:ext>
            </a:extLst>
          </p:cNvPr>
          <p:cNvSpPr txBox="1"/>
          <p:nvPr/>
        </p:nvSpPr>
        <p:spPr>
          <a:xfrm>
            <a:off x="1248673" y="5450123"/>
            <a:ext cx="1524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Gel Extraction</a:t>
            </a:r>
          </a:p>
          <a:p>
            <a:pPr algn="ctr"/>
            <a:r>
              <a:rPr lang="en-CA" b="1" dirty="0"/>
              <a:t>Protocol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4C63877-5DAF-4420-B45A-0D12589C5819}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3638657" y="5117931"/>
            <a:ext cx="312934" cy="3943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66C954E-2DB9-43AA-9C67-9B6215C20C02}"/>
              </a:ext>
            </a:extLst>
          </p:cNvPr>
          <p:cNvSpPr txBox="1"/>
          <p:nvPr/>
        </p:nvSpPr>
        <p:spPr>
          <a:xfrm>
            <a:off x="3237165" y="4789401"/>
            <a:ext cx="1662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/>
              <a:t>DpnI</a:t>
            </a:r>
            <a:r>
              <a:rPr lang="en-CA" b="1" dirty="0"/>
              <a:t> treatment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AAC0DEE-63B7-44D1-B9BF-3B400E82B96F}"/>
              </a:ext>
            </a:extLst>
          </p:cNvPr>
          <p:cNvSpPr txBox="1"/>
          <p:nvPr/>
        </p:nvSpPr>
        <p:spPr>
          <a:xfrm>
            <a:off x="2943595" y="5512245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PCR Cleanup</a:t>
            </a:r>
          </a:p>
          <a:p>
            <a:pPr algn="ctr"/>
            <a:r>
              <a:rPr lang="en-CA" b="1" dirty="0"/>
              <a:t>Column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10F2846-0D68-46BF-8D78-AA875FD50EEB}"/>
              </a:ext>
            </a:extLst>
          </p:cNvPr>
          <p:cNvCxnSpPr>
            <a:cxnSpLocks/>
          </p:cNvCxnSpPr>
          <p:nvPr/>
        </p:nvCxnSpPr>
        <p:spPr>
          <a:xfrm>
            <a:off x="3951591" y="4726045"/>
            <a:ext cx="0" cy="159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Brace 52">
            <a:extLst>
              <a:ext uri="{FF2B5EF4-FFF2-40B4-BE49-F238E27FC236}">
                <a16:creationId xmlns:a16="http://schemas.microsoft.com/office/drawing/2014/main" id="{7C51A426-F6E6-48E4-A1CD-CC47774DA486}"/>
              </a:ext>
            </a:extLst>
          </p:cNvPr>
          <p:cNvSpPr/>
          <p:nvPr/>
        </p:nvSpPr>
        <p:spPr>
          <a:xfrm rot="5400000">
            <a:off x="9258222" y="2939841"/>
            <a:ext cx="96222" cy="2790959"/>
          </a:xfrm>
          <a:prstGeom prst="rightBrace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B7EDCA2-9E92-42CE-AE5B-48EAB835E25F}"/>
              </a:ext>
            </a:extLst>
          </p:cNvPr>
          <p:cNvSpPr txBox="1"/>
          <p:nvPr/>
        </p:nvSpPr>
        <p:spPr>
          <a:xfrm>
            <a:off x="7660305" y="4466415"/>
            <a:ext cx="3292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Expected product + Nonspecific?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1A17C52-8ED6-41FD-A26D-602F41974FAB}"/>
              </a:ext>
            </a:extLst>
          </p:cNvPr>
          <p:cNvSpPr txBox="1"/>
          <p:nvPr/>
        </p:nvSpPr>
        <p:spPr>
          <a:xfrm>
            <a:off x="8607267" y="4831808"/>
            <a:ext cx="1662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/>
              <a:t>DpnI</a:t>
            </a:r>
            <a:r>
              <a:rPr lang="en-CA" b="1" dirty="0"/>
              <a:t> treatment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D9B0CF9-960A-42CE-B58B-FFA6D67B5E08}"/>
              </a:ext>
            </a:extLst>
          </p:cNvPr>
          <p:cNvCxnSpPr>
            <a:cxnSpLocks/>
          </p:cNvCxnSpPr>
          <p:nvPr/>
        </p:nvCxnSpPr>
        <p:spPr>
          <a:xfrm>
            <a:off x="9321693" y="4768452"/>
            <a:ext cx="0" cy="159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7C81D21-8EFD-45E2-8884-7139B1A12EBF}"/>
              </a:ext>
            </a:extLst>
          </p:cNvPr>
          <p:cNvCxnSpPr>
            <a:cxnSpLocks/>
          </p:cNvCxnSpPr>
          <p:nvPr/>
        </p:nvCxnSpPr>
        <p:spPr>
          <a:xfrm>
            <a:off x="9339844" y="5144721"/>
            <a:ext cx="0" cy="159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083406C-EA20-4AF5-88FF-A626AF7C0F17}"/>
              </a:ext>
            </a:extLst>
          </p:cNvPr>
          <p:cNvSpPr txBox="1"/>
          <p:nvPr/>
        </p:nvSpPr>
        <p:spPr>
          <a:xfrm>
            <a:off x="8607267" y="5261205"/>
            <a:ext cx="1524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Gel Extraction</a:t>
            </a:r>
          </a:p>
          <a:p>
            <a:pPr algn="ctr"/>
            <a:r>
              <a:rPr lang="en-CA" b="1" dirty="0"/>
              <a:t>Protocol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AA393ED-24A0-4532-A8FB-DAC627AC10A5}"/>
              </a:ext>
            </a:extLst>
          </p:cNvPr>
          <p:cNvCxnSpPr>
            <a:cxnSpLocks/>
            <a:endCxn id="63" idx="0"/>
          </p:cNvCxnSpPr>
          <p:nvPr/>
        </p:nvCxnSpPr>
        <p:spPr>
          <a:xfrm>
            <a:off x="3687160" y="6198368"/>
            <a:ext cx="86150" cy="290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F1DB16D-36C5-4384-B412-7D8AF059D0F1}"/>
              </a:ext>
            </a:extLst>
          </p:cNvPr>
          <p:cNvCxnSpPr>
            <a:cxnSpLocks/>
            <a:stCxn id="13" idx="2"/>
            <a:endCxn id="63" idx="1"/>
          </p:cNvCxnSpPr>
          <p:nvPr/>
        </p:nvCxnSpPr>
        <p:spPr>
          <a:xfrm>
            <a:off x="2010933" y="6096454"/>
            <a:ext cx="1213187" cy="5768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0D79F905-16B3-4247-9803-F29DAA4EBE29}"/>
              </a:ext>
            </a:extLst>
          </p:cNvPr>
          <p:cNvSpPr txBox="1"/>
          <p:nvPr/>
        </p:nvSpPr>
        <p:spPr>
          <a:xfrm>
            <a:off x="3224120" y="6488668"/>
            <a:ext cx="109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Assembly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50678CE-29A6-4BF0-989C-068BBE2D74B2}"/>
              </a:ext>
            </a:extLst>
          </p:cNvPr>
          <p:cNvSpPr txBox="1"/>
          <p:nvPr/>
        </p:nvSpPr>
        <p:spPr>
          <a:xfrm>
            <a:off x="8820337" y="5965395"/>
            <a:ext cx="109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Assembly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F16D7B9-8088-4E38-B847-760560488932}"/>
              </a:ext>
            </a:extLst>
          </p:cNvPr>
          <p:cNvCxnSpPr>
            <a:cxnSpLocks/>
          </p:cNvCxnSpPr>
          <p:nvPr/>
        </p:nvCxnSpPr>
        <p:spPr>
          <a:xfrm>
            <a:off x="9369527" y="5842011"/>
            <a:ext cx="0" cy="15906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>
            <a:extLst>
              <a:ext uri="{FF2B5EF4-FFF2-40B4-BE49-F238E27FC236}">
                <a16:creationId xmlns:a16="http://schemas.microsoft.com/office/drawing/2014/main" id="{D65B8091-0973-4701-8FCF-0BE7EF0347E0}"/>
              </a:ext>
            </a:extLst>
          </p:cNvPr>
          <p:cNvSpPr/>
          <p:nvPr/>
        </p:nvSpPr>
        <p:spPr>
          <a:xfrm>
            <a:off x="4284528" y="5591355"/>
            <a:ext cx="96688" cy="6022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00EE1D9-A735-491A-BEA1-10C123F5E133}"/>
              </a:ext>
            </a:extLst>
          </p:cNvPr>
          <p:cNvSpPr txBox="1"/>
          <p:nvPr/>
        </p:nvSpPr>
        <p:spPr>
          <a:xfrm>
            <a:off x="4305700" y="5421382"/>
            <a:ext cx="8258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Riskier</a:t>
            </a:r>
          </a:p>
          <a:p>
            <a:pPr algn="ctr"/>
            <a:r>
              <a:rPr lang="en-CA" dirty="0"/>
              <a:t>+</a:t>
            </a:r>
          </a:p>
          <a:p>
            <a:pPr algn="ctr"/>
            <a:r>
              <a:rPr lang="en-CA" dirty="0"/>
              <a:t>Faster</a:t>
            </a: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19BBEF58-C07A-4C33-816D-3F6A4B3824F2}"/>
              </a:ext>
            </a:extLst>
          </p:cNvPr>
          <p:cNvSpPr/>
          <p:nvPr/>
        </p:nvSpPr>
        <p:spPr>
          <a:xfrm rot="10800000">
            <a:off x="1198346" y="5472161"/>
            <a:ext cx="96688" cy="60225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0D1E71B-1853-4B59-8D88-F769CCB6A903}"/>
              </a:ext>
            </a:extLst>
          </p:cNvPr>
          <p:cNvSpPr txBox="1"/>
          <p:nvPr/>
        </p:nvSpPr>
        <p:spPr>
          <a:xfrm>
            <a:off x="207740" y="5297423"/>
            <a:ext cx="1021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/>
              <a:t>Less Risk</a:t>
            </a:r>
          </a:p>
          <a:p>
            <a:pPr algn="ctr"/>
            <a:r>
              <a:rPr lang="en-CA" dirty="0"/>
              <a:t>+</a:t>
            </a:r>
          </a:p>
          <a:p>
            <a:pPr algn="ctr"/>
            <a:r>
              <a:rPr lang="en-CA" dirty="0"/>
              <a:t>Slower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7F6C60F-86AF-46F1-B789-98DC588735EF}"/>
              </a:ext>
            </a:extLst>
          </p:cNvPr>
          <p:cNvCxnSpPr>
            <a:cxnSpLocks/>
          </p:cNvCxnSpPr>
          <p:nvPr/>
        </p:nvCxnSpPr>
        <p:spPr>
          <a:xfrm>
            <a:off x="4815401" y="4981215"/>
            <a:ext cx="779076" cy="4689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AEBA44F0-3D21-4F26-AD0D-F41E26CA549A}"/>
              </a:ext>
            </a:extLst>
          </p:cNvPr>
          <p:cNvSpPr txBox="1"/>
          <p:nvPr/>
        </p:nvSpPr>
        <p:spPr>
          <a:xfrm>
            <a:off x="5301758" y="5410281"/>
            <a:ext cx="10795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NO</a:t>
            </a:r>
          </a:p>
          <a:p>
            <a:pPr algn="ctr"/>
            <a:r>
              <a:rPr lang="en-CA" b="1" dirty="0"/>
              <a:t>CLEANUP</a:t>
            </a:r>
          </a:p>
          <a:p>
            <a:pPr algn="ctr"/>
            <a:endParaRPr lang="en-CA" b="1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229A95A-3095-4EB5-BD52-858AEE771D12}"/>
              </a:ext>
            </a:extLst>
          </p:cNvPr>
          <p:cNvCxnSpPr>
            <a:cxnSpLocks/>
            <a:endCxn id="60" idx="2"/>
          </p:cNvCxnSpPr>
          <p:nvPr/>
        </p:nvCxnSpPr>
        <p:spPr>
          <a:xfrm>
            <a:off x="5822954" y="6037298"/>
            <a:ext cx="18567" cy="2963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B30C8C8-8A01-4E7D-AA94-90C3C888B693}"/>
              </a:ext>
            </a:extLst>
          </p:cNvPr>
          <p:cNvSpPr txBox="1"/>
          <p:nvPr/>
        </p:nvSpPr>
        <p:spPr>
          <a:xfrm>
            <a:off x="4845229" y="6313085"/>
            <a:ext cx="210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DO YOU FEEL LUCKY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9CB22506-2188-41D7-B6BD-3EF9876554EB}"/>
              </a:ext>
            </a:extLst>
          </p:cNvPr>
          <p:cNvCxnSpPr>
            <a:cxnSpLocks/>
            <a:stCxn id="68" idx="1"/>
            <a:endCxn id="63" idx="3"/>
          </p:cNvCxnSpPr>
          <p:nvPr/>
        </p:nvCxnSpPr>
        <p:spPr>
          <a:xfrm flipH="1">
            <a:off x="4322499" y="6497751"/>
            <a:ext cx="522730" cy="1755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F3D8AB64-3588-4697-BDB4-96F0BBFBD987}"/>
              </a:ext>
            </a:extLst>
          </p:cNvPr>
          <p:cNvSpPr txBox="1"/>
          <p:nvPr/>
        </p:nvSpPr>
        <p:spPr>
          <a:xfrm>
            <a:off x="5733673" y="4604355"/>
            <a:ext cx="1832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Optimize PCR</a:t>
            </a:r>
          </a:p>
          <a:p>
            <a:r>
              <a:rPr lang="en-CA" b="1" dirty="0"/>
              <a:t>Optimize Primers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7790945-5585-4D4B-B69E-0585008A6B1E}"/>
              </a:ext>
            </a:extLst>
          </p:cNvPr>
          <p:cNvCxnSpPr>
            <a:cxnSpLocks/>
          </p:cNvCxnSpPr>
          <p:nvPr/>
        </p:nvCxnSpPr>
        <p:spPr>
          <a:xfrm flipH="1">
            <a:off x="7254815" y="4672739"/>
            <a:ext cx="390526" cy="17524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FAB20B1-E053-4D96-B061-97DC421021F9}"/>
              </a:ext>
            </a:extLst>
          </p:cNvPr>
          <p:cNvCxnSpPr>
            <a:cxnSpLocks/>
            <a:stCxn id="70" idx="1"/>
            <a:endCxn id="47" idx="3"/>
          </p:cNvCxnSpPr>
          <p:nvPr/>
        </p:nvCxnSpPr>
        <p:spPr>
          <a:xfrm flipH="1" flipV="1">
            <a:off x="4988562" y="4604315"/>
            <a:ext cx="745111" cy="3232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70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603346" y="289322"/>
            <a:ext cx="11241061" cy="10402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CA" sz="1400" dirty="0"/>
              <a:t>Determine concentration of all fragments with spectrophotometer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Calculate </a:t>
            </a:r>
            <a:r>
              <a:rPr lang="en-CA" sz="1400" dirty="0" err="1"/>
              <a:t>fmol</a:t>
            </a:r>
            <a:r>
              <a:rPr lang="en-CA" sz="1400" dirty="0"/>
              <a:t>/</a:t>
            </a:r>
            <a:r>
              <a:rPr lang="en-CA" sz="1400" dirty="0" err="1"/>
              <a:t>uL</a:t>
            </a:r>
            <a:r>
              <a:rPr lang="en-CA" sz="1400" dirty="0"/>
              <a:t> for all fragments (NEB </a:t>
            </a:r>
            <a:r>
              <a:rPr lang="en-CA" sz="1400" dirty="0" err="1"/>
              <a:t>Biocalculator</a:t>
            </a:r>
            <a:r>
              <a:rPr lang="en-CA" sz="1400" dirty="0"/>
              <a:t> -&gt; dsDNA Mass to Moles)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1 vector fragment, 1 insert? 1:3 molar ratio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1 vector fragment, 1 small insert (100-500bp)? 1:5 to 1:10 ratio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1 vector, 2 or more fragments? 1:1:1 </a:t>
            </a:r>
            <a:r>
              <a:rPr lang="en-CA" sz="1400" dirty="0" err="1"/>
              <a:t>etc</a:t>
            </a:r>
            <a:r>
              <a:rPr lang="en-CA" sz="1400" dirty="0"/>
              <a:t> ratio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Shoot for 200fmol of all fragments combined, 50fmol is grim but doable, 400+ </a:t>
            </a:r>
            <a:r>
              <a:rPr lang="en-CA" sz="1400" dirty="0" err="1"/>
              <a:t>fmol</a:t>
            </a:r>
            <a:r>
              <a:rPr lang="en-CA" sz="1400" dirty="0"/>
              <a:t> for 3+ fragment assemblies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Which mix to use?</a:t>
            </a:r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endParaRPr lang="en-CA" sz="1400" dirty="0"/>
          </a:p>
          <a:p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r>
              <a:rPr lang="en-CA" sz="1400" dirty="0"/>
              <a:t>Mix chosen depends on number of fragments to assemble and budget. Gibson/</a:t>
            </a:r>
            <a:r>
              <a:rPr lang="en-CA" sz="1400" dirty="0" err="1"/>
              <a:t>Hifi</a:t>
            </a:r>
            <a:r>
              <a:rPr lang="en-CA" sz="1400" dirty="0"/>
              <a:t> </a:t>
            </a:r>
            <a:r>
              <a:rPr lang="en-CA" sz="1400" dirty="0" err="1"/>
              <a:t>mastermix</a:t>
            </a:r>
            <a:r>
              <a:rPr lang="en-CA" sz="1400" dirty="0"/>
              <a:t> has a notoriously short shelf life! Even at -80C</a:t>
            </a:r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endParaRPr lang="en-CA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5317741" y="0"/>
            <a:ext cx="206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Gibson Assembly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6771FB-3C06-4E0C-A0B6-838002C5501D}"/>
              </a:ext>
            </a:extLst>
          </p:cNvPr>
          <p:cNvSpPr/>
          <p:nvPr/>
        </p:nvSpPr>
        <p:spPr>
          <a:xfrm>
            <a:off x="394691" y="2482480"/>
            <a:ext cx="35947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/>
              <a:t>5X TEDA Cloning Mix (1 mL)</a:t>
            </a:r>
          </a:p>
          <a:p>
            <a:r>
              <a:rPr lang="en-CA" sz="1400" dirty="0"/>
              <a:t>500 mM Tris–HCl pH 7.5 (0.5 mL of 1M stock)</a:t>
            </a:r>
          </a:p>
          <a:p>
            <a:r>
              <a:rPr lang="en-CA" sz="1400" dirty="0"/>
              <a:t>50 mM MgCl2 (50 </a:t>
            </a:r>
            <a:r>
              <a:rPr lang="en-CA" sz="1400" dirty="0" err="1"/>
              <a:t>uL</a:t>
            </a:r>
            <a:r>
              <a:rPr lang="en-CA" sz="1400" dirty="0"/>
              <a:t> of 1M stock)</a:t>
            </a:r>
          </a:p>
          <a:p>
            <a:r>
              <a:rPr lang="en-CA" sz="1400" dirty="0"/>
              <a:t>50 mM dithiothreitol (100 </a:t>
            </a:r>
            <a:r>
              <a:rPr lang="en-CA" sz="1400" dirty="0" err="1"/>
              <a:t>uL</a:t>
            </a:r>
            <a:r>
              <a:rPr lang="en-CA" sz="1400" dirty="0"/>
              <a:t> of 0.5M stock)</a:t>
            </a:r>
          </a:p>
          <a:p>
            <a:r>
              <a:rPr lang="en-CA" sz="1400" dirty="0"/>
              <a:t>0.25 g of PEG 8000 (May need gentle heat)</a:t>
            </a:r>
          </a:p>
          <a:p>
            <a:r>
              <a:rPr lang="en-CA" sz="1400" dirty="0"/>
              <a:t>1 </a:t>
            </a:r>
            <a:r>
              <a:rPr lang="en-CA" sz="1400" dirty="0" err="1"/>
              <a:t>μl</a:t>
            </a:r>
            <a:r>
              <a:rPr lang="en-CA" sz="1400" dirty="0"/>
              <a:t> of 10 U/</a:t>
            </a:r>
            <a:r>
              <a:rPr lang="en-CA" sz="1400" dirty="0" err="1"/>
              <a:t>μl</a:t>
            </a:r>
            <a:r>
              <a:rPr lang="en-CA" sz="1400" dirty="0"/>
              <a:t> T5 exonuclease (NEB)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59AF68-E394-460C-8446-53FBE087FCCE}"/>
              </a:ext>
            </a:extLst>
          </p:cNvPr>
          <p:cNvSpPr/>
          <p:nvPr/>
        </p:nvSpPr>
        <p:spPr>
          <a:xfrm>
            <a:off x="3972306" y="1998210"/>
            <a:ext cx="4752975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CA" sz="1100" dirty="0"/>
          </a:p>
          <a:p>
            <a:r>
              <a:rPr lang="en-CA" sz="1100" b="1" dirty="0"/>
              <a:t>2X Gibson Assembly Master Mix</a:t>
            </a:r>
          </a:p>
          <a:p>
            <a:r>
              <a:rPr lang="en-CA" sz="1100" dirty="0"/>
              <a:t>405μl Isothermal Start Mix</a:t>
            </a:r>
          </a:p>
          <a:p>
            <a:r>
              <a:rPr lang="en-CA" sz="1100" dirty="0"/>
              <a:t>25μl 1M DTT</a:t>
            </a:r>
          </a:p>
          <a:p>
            <a:r>
              <a:rPr lang="en-CA" sz="1100" dirty="0"/>
              <a:t>20μl 25mM dNTPs</a:t>
            </a:r>
          </a:p>
          <a:p>
            <a:r>
              <a:rPr lang="en-CA" sz="1100" dirty="0"/>
              <a:t>50μl NAD+ (NEB Cat. B9007S)</a:t>
            </a:r>
          </a:p>
          <a:p>
            <a:r>
              <a:rPr lang="en-CA" sz="1100" dirty="0"/>
              <a:t>1μl T5 exonuclease (NEB Cat. M0363S)</a:t>
            </a:r>
          </a:p>
          <a:p>
            <a:r>
              <a:rPr lang="en-CA" sz="1100" dirty="0"/>
              <a:t>31.25 </a:t>
            </a:r>
            <a:r>
              <a:rPr lang="en-CA" sz="1100" dirty="0" err="1"/>
              <a:t>μl</a:t>
            </a:r>
            <a:r>
              <a:rPr lang="en-CA" sz="1100" dirty="0"/>
              <a:t> Phusion High Fidelity DNA </a:t>
            </a:r>
            <a:r>
              <a:rPr lang="en-CA" sz="1100" dirty="0" err="1"/>
              <a:t>Polymerse</a:t>
            </a:r>
            <a:r>
              <a:rPr lang="en-CA" sz="1100" dirty="0"/>
              <a:t> (NEB Cat. M0530S)</a:t>
            </a:r>
          </a:p>
          <a:p>
            <a:r>
              <a:rPr lang="en-CA" sz="1100" dirty="0"/>
              <a:t>250 </a:t>
            </a:r>
            <a:r>
              <a:rPr lang="en-CA" sz="1100" dirty="0" err="1"/>
              <a:t>μl</a:t>
            </a:r>
            <a:r>
              <a:rPr lang="en-CA" sz="1100" dirty="0"/>
              <a:t> </a:t>
            </a:r>
            <a:r>
              <a:rPr lang="en-CA" sz="1100" dirty="0" err="1"/>
              <a:t>Taq</a:t>
            </a:r>
            <a:r>
              <a:rPr lang="en-CA" sz="1100" dirty="0"/>
              <a:t> Ligase (NEB Cat. M0208S)</a:t>
            </a:r>
          </a:p>
          <a:p>
            <a:r>
              <a:rPr lang="en-CA" sz="1100" dirty="0"/>
              <a:t>467.75 </a:t>
            </a:r>
            <a:r>
              <a:rPr lang="en-CA" sz="1100" dirty="0" err="1"/>
              <a:t>μl</a:t>
            </a:r>
            <a:r>
              <a:rPr lang="en-CA" sz="1100" dirty="0"/>
              <a:t> H2O</a:t>
            </a:r>
          </a:p>
          <a:p>
            <a:r>
              <a:rPr lang="en-CA" sz="1100" dirty="0"/>
              <a:t>Mix by pipetting gently.  Make 100 </a:t>
            </a:r>
            <a:r>
              <a:rPr lang="en-CA" sz="1100" dirty="0" err="1"/>
              <a:t>μl</a:t>
            </a:r>
            <a:r>
              <a:rPr lang="en-CA" sz="1100" dirty="0"/>
              <a:t> aliquots.</a:t>
            </a:r>
          </a:p>
          <a:p>
            <a:endParaRPr lang="en-CA" sz="1100" dirty="0"/>
          </a:p>
          <a:p>
            <a:r>
              <a:rPr lang="en-CA" sz="1100" b="1" dirty="0"/>
              <a:t>Isothermal Start Mix</a:t>
            </a:r>
          </a:p>
          <a:p>
            <a:r>
              <a:rPr lang="en-CA" sz="1100" dirty="0"/>
              <a:t>1.5g PEG8000</a:t>
            </a:r>
          </a:p>
          <a:p>
            <a:r>
              <a:rPr lang="en-CA" sz="1100" dirty="0"/>
              <a:t>3ml 1M Tris-HCl, pH 8.0</a:t>
            </a:r>
          </a:p>
          <a:p>
            <a:r>
              <a:rPr lang="en-CA" sz="1100" dirty="0"/>
              <a:t>150μl 2M MgCl2</a:t>
            </a:r>
          </a:p>
          <a:p>
            <a:r>
              <a:rPr lang="en-CA" sz="1100" dirty="0"/>
              <a:t>Put on tube rotator until PEG is in solution</a:t>
            </a:r>
          </a:p>
          <a:p>
            <a:endParaRPr lang="en-CA" sz="1100" dirty="0"/>
          </a:p>
          <a:p>
            <a:r>
              <a:rPr lang="en-CA" sz="1100" dirty="0"/>
              <a:t>Recipe/Optimization by Ethan Ford -&gt; </a:t>
            </a:r>
            <a:r>
              <a:rPr lang="en-CA" sz="1100" dirty="0" err="1"/>
              <a:t>Ethanomics</a:t>
            </a:r>
            <a:r>
              <a:rPr lang="en-CA" sz="1100" dirty="0"/>
              <a:t> blog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D3377F-CE88-4BB2-9649-D11622D89682}"/>
              </a:ext>
            </a:extLst>
          </p:cNvPr>
          <p:cNvSpPr/>
          <p:nvPr/>
        </p:nvSpPr>
        <p:spPr>
          <a:xfrm>
            <a:off x="7775114" y="2698402"/>
            <a:ext cx="17749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/>
              <a:t>Commercial</a:t>
            </a:r>
          </a:p>
          <a:p>
            <a:pPr algn="ctr"/>
            <a:r>
              <a:rPr lang="en-CA" sz="1400" b="1" dirty="0"/>
              <a:t>Gibson Mix </a:t>
            </a:r>
          </a:p>
          <a:p>
            <a:pPr algn="ctr"/>
            <a:r>
              <a:rPr lang="en-CA" sz="1400" b="1" dirty="0"/>
              <a:t>(NEB or Other brands)</a:t>
            </a:r>
            <a:endParaRPr lang="en-CA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6A1F3A-2ED4-4B25-A657-D23627CCD220}"/>
              </a:ext>
            </a:extLst>
          </p:cNvPr>
          <p:cNvSpPr/>
          <p:nvPr/>
        </p:nvSpPr>
        <p:spPr>
          <a:xfrm>
            <a:off x="9813739" y="2698402"/>
            <a:ext cx="17749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/>
              <a:t>Commercial</a:t>
            </a:r>
          </a:p>
          <a:p>
            <a:pPr algn="ctr"/>
            <a:r>
              <a:rPr lang="en-CA" sz="1400" b="1" dirty="0"/>
              <a:t>Hi-fi Mix (NEB)</a:t>
            </a:r>
            <a:endParaRPr lang="en-CA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ABB1F1-E589-4D71-8D59-0220EB41E691}"/>
              </a:ext>
            </a:extLst>
          </p:cNvPr>
          <p:cNvSpPr/>
          <p:nvPr/>
        </p:nvSpPr>
        <p:spPr>
          <a:xfrm>
            <a:off x="980437" y="4258211"/>
            <a:ext cx="2161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Combine fragments + </a:t>
            </a:r>
          </a:p>
          <a:p>
            <a:pPr algn="ctr"/>
            <a:r>
              <a:rPr lang="en-CA" sz="1200" b="1" dirty="0" err="1"/>
              <a:t>mastermix</a:t>
            </a:r>
            <a:r>
              <a:rPr lang="en-CA" sz="1200" b="1" dirty="0"/>
              <a:t> in 10-20uL volume</a:t>
            </a:r>
            <a:endParaRPr lang="en-CA" sz="1200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A2A75C8-12DB-428C-9D9A-68CADB682013}"/>
              </a:ext>
            </a:extLst>
          </p:cNvPr>
          <p:cNvSpPr/>
          <p:nvPr/>
        </p:nvSpPr>
        <p:spPr>
          <a:xfrm>
            <a:off x="5375942" y="5262745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FAAA92-57B0-4B32-9CC4-E6921046CB57}"/>
              </a:ext>
            </a:extLst>
          </p:cNvPr>
          <p:cNvSpPr/>
          <p:nvPr/>
        </p:nvSpPr>
        <p:spPr>
          <a:xfrm>
            <a:off x="3667153" y="5533999"/>
            <a:ext cx="35947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200" b="1" dirty="0"/>
              <a:t>Combine fragments + </a:t>
            </a:r>
            <a:r>
              <a:rPr lang="en-CA" sz="1200" b="1" dirty="0" err="1"/>
              <a:t>mastermix</a:t>
            </a:r>
            <a:r>
              <a:rPr lang="en-CA" sz="1200" b="1" dirty="0"/>
              <a:t> in 10-20uL volume</a:t>
            </a:r>
            <a:endParaRPr lang="en-CA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21A62F-2A1C-4BF0-96F5-441CE02EF23A}"/>
              </a:ext>
            </a:extLst>
          </p:cNvPr>
          <p:cNvSpPr txBox="1"/>
          <p:nvPr/>
        </p:nvSpPr>
        <p:spPr>
          <a:xfrm>
            <a:off x="1137083" y="2099409"/>
            <a:ext cx="163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/>
              <a:t>1-3 Fragments?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DE95CD-27FF-476F-ABC3-A06A2BDCFF1A}"/>
              </a:ext>
            </a:extLst>
          </p:cNvPr>
          <p:cNvSpPr txBox="1"/>
          <p:nvPr/>
        </p:nvSpPr>
        <p:spPr>
          <a:xfrm>
            <a:off x="4945596" y="1814549"/>
            <a:ext cx="163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/>
              <a:t>1-4 Fragments?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5EA38A-1DFF-4C25-89A7-A514463F6811}"/>
              </a:ext>
            </a:extLst>
          </p:cNvPr>
          <p:cNvSpPr txBox="1"/>
          <p:nvPr/>
        </p:nvSpPr>
        <p:spPr>
          <a:xfrm>
            <a:off x="7907012" y="2174190"/>
            <a:ext cx="163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/>
              <a:t>1-4 Fragments?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D1FCD726-CABC-465C-8062-DAF4B87309B3}"/>
              </a:ext>
            </a:extLst>
          </p:cNvPr>
          <p:cNvSpPr/>
          <p:nvPr/>
        </p:nvSpPr>
        <p:spPr>
          <a:xfrm>
            <a:off x="8617027" y="3722887"/>
            <a:ext cx="216508" cy="75438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024AD88-C83F-4A53-987A-4123A7386D1C}"/>
              </a:ext>
            </a:extLst>
          </p:cNvPr>
          <p:cNvSpPr/>
          <p:nvPr/>
        </p:nvSpPr>
        <p:spPr>
          <a:xfrm>
            <a:off x="7659444" y="4462234"/>
            <a:ext cx="2161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Combine fragments + </a:t>
            </a:r>
          </a:p>
          <a:p>
            <a:pPr algn="ctr"/>
            <a:r>
              <a:rPr lang="en-CA" sz="1200" b="1" dirty="0" err="1"/>
              <a:t>mastermix</a:t>
            </a:r>
            <a:r>
              <a:rPr lang="en-CA" sz="1200" b="1" dirty="0"/>
              <a:t> in 10-20uL volume</a:t>
            </a:r>
            <a:endParaRPr lang="en-CA" sz="1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F394B33-7C40-4EAB-93AE-1CAD57386766}"/>
              </a:ext>
            </a:extLst>
          </p:cNvPr>
          <p:cNvSpPr txBox="1"/>
          <p:nvPr/>
        </p:nvSpPr>
        <p:spPr>
          <a:xfrm>
            <a:off x="9984394" y="2193129"/>
            <a:ext cx="1636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u="sng" dirty="0"/>
              <a:t>1-5 Fragments?</a:t>
            </a: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D7864D40-DBDE-41FD-B548-F750E6A38B26}"/>
              </a:ext>
            </a:extLst>
          </p:cNvPr>
          <p:cNvSpPr/>
          <p:nvPr/>
        </p:nvSpPr>
        <p:spPr>
          <a:xfrm>
            <a:off x="10655364" y="3722887"/>
            <a:ext cx="216508" cy="75438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EAAFA8-39BB-474F-85D1-AD68883D05E6}"/>
              </a:ext>
            </a:extLst>
          </p:cNvPr>
          <p:cNvSpPr/>
          <p:nvPr/>
        </p:nvSpPr>
        <p:spPr>
          <a:xfrm>
            <a:off x="9697781" y="4462234"/>
            <a:ext cx="2161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Combine fragments + </a:t>
            </a:r>
          </a:p>
          <a:p>
            <a:pPr algn="ctr"/>
            <a:r>
              <a:rPr lang="en-CA" sz="1200" b="1" dirty="0" err="1"/>
              <a:t>mastermix</a:t>
            </a:r>
            <a:r>
              <a:rPr lang="en-CA" sz="1200" b="1" dirty="0"/>
              <a:t> in 10-20uL volume</a:t>
            </a:r>
            <a:endParaRPr lang="en-CA" sz="12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76F5E21-820C-4C5D-A6F3-41172C8CEE67}"/>
              </a:ext>
            </a:extLst>
          </p:cNvPr>
          <p:cNvSpPr/>
          <p:nvPr/>
        </p:nvSpPr>
        <p:spPr>
          <a:xfrm>
            <a:off x="1066800" y="5116686"/>
            <a:ext cx="2161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30C for 40 minutes</a:t>
            </a:r>
            <a:endParaRPr lang="en-CA" sz="1200" dirty="0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50E6363F-9A7B-4F4C-8724-3EC6E594B6A1}"/>
              </a:ext>
            </a:extLst>
          </p:cNvPr>
          <p:cNvSpPr/>
          <p:nvPr/>
        </p:nvSpPr>
        <p:spPr>
          <a:xfrm>
            <a:off x="2014912" y="3963674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A2E488C0-8CC0-4607-940C-0A6F49AD2C14}"/>
              </a:ext>
            </a:extLst>
          </p:cNvPr>
          <p:cNvSpPr/>
          <p:nvPr/>
        </p:nvSpPr>
        <p:spPr>
          <a:xfrm>
            <a:off x="2014912" y="4747280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176591E-A7CA-4DB9-B5B5-F4E4D7ECA15A}"/>
              </a:ext>
            </a:extLst>
          </p:cNvPr>
          <p:cNvSpPr/>
          <p:nvPr/>
        </p:nvSpPr>
        <p:spPr>
          <a:xfrm>
            <a:off x="4420626" y="6100902"/>
            <a:ext cx="2161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50C for 60 minutes</a:t>
            </a:r>
            <a:endParaRPr lang="en-CA" sz="1200" dirty="0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92E39E89-01BB-4E47-B71E-C38A5975F425}"/>
              </a:ext>
            </a:extLst>
          </p:cNvPr>
          <p:cNvSpPr/>
          <p:nvPr/>
        </p:nvSpPr>
        <p:spPr>
          <a:xfrm>
            <a:off x="5372808" y="5811346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3C3C257-04DB-417F-911E-4E5294762B8A}"/>
              </a:ext>
            </a:extLst>
          </p:cNvPr>
          <p:cNvSpPr/>
          <p:nvPr/>
        </p:nvSpPr>
        <p:spPr>
          <a:xfrm>
            <a:off x="7698654" y="5230817"/>
            <a:ext cx="2161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50C for 60 minutes</a:t>
            </a:r>
            <a:endParaRPr lang="en-CA" sz="1200" dirty="0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E3CD34F2-2C24-4C6A-8FCC-35C288F629AB}"/>
              </a:ext>
            </a:extLst>
          </p:cNvPr>
          <p:cNvSpPr/>
          <p:nvPr/>
        </p:nvSpPr>
        <p:spPr>
          <a:xfrm>
            <a:off x="8650836" y="4941261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D41F1DB-ECBA-4CDE-8FA4-D50736E50F0A}"/>
              </a:ext>
            </a:extLst>
          </p:cNvPr>
          <p:cNvSpPr/>
          <p:nvPr/>
        </p:nvSpPr>
        <p:spPr>
          <a:xfrm>
            <a:off x="9763435" y="5257000"/>
            <a:ext cx="21615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200" b="1" dirty="0"/>
              <a:t>50C for 60 minutes</a:t>
            </a:r>
            <a:endParaRPr lang="en-CA" sz="1200" dirty="0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42695FE0-33A2-42FF-A54F-2509CBA92396}"/>
              </a:ext>
            </a:extLst>
          </p:cNvPr>
          <p:cNvSpPr/>
          <p:nvPr/>
        </p:nvSpPr>
        <p:spPr>
          <a:xfrm>
            <a:off x="10715617" y="4967444"/>
            <a:ext cx="177133" cy="28955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B3FE5F-E63B-4AD3-B179-3AF2FE3F11E0}"/>
              </a:ext>
            </a:extLst>
          </p:cNvPr>
          <p:cNvCxnSpPr>
            <a:cxnSpLocks/>
          </p:cNvCxnSpPr>
          <p:nvPr/>
        </p:nvCxnSpPr>
        <p:spPr>
          <a:xfrm flipH="1">
            <a:off x="3922713" y="4133850"/>
            <a:ext cx="60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8132B57-9ECE-41FF-8240-D670EF326FBA}"/>
              </a:ext>
            </a:extLst>
          </p:cNvPr>
          <p:cNvCxnSpPr/>
          <p:nvPr/>
        </p:nvCxnSpPr>
        <p:spPr>
          <a:xfrm flipV="1">
            <a:off x="3924300" y="2482480"/>
            <a:ext cx="0" cy="16561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F54CAE6-2599-46AC-BB0A-C1FC56122D3B}"/>
              </a:ext>
            </a:extLst>
          </p:cNvPr>
          <p:cNvCxnSpPr/>
          <p:nvPr/>
        </p:nvCxnSpPr>
        <p:spPr>
          <a:xfrm>
            <a:off x="3924300" y="2482480"/>
            <a:ext cx="11906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88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603345" y="400110"/>
            <a:ext cx="11241061" cy="11695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r>
              <a:rPr lang="en-CA" sz="1400" dirty="0"/>
              <a:t>Determine concentration of all fragments with spectrophotometer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Calculate </a:t>
            </a:r>
            <a:r>
              <a:rPr lang="en-CA" sz="1400" dirty="0" err="1"/>
              <a:t>fmol</a:t>
            </a:r>
            <a:r>
              <a:rPr lang="en-CA" sz="1400" dirty="0"/>
              <a:t>/</a:t>
            </a:r>
            <a:r>
              <a:rPr lang="en-CA" sz="1400" dirty="0" err="1"/>
              <a:t>uL</a:t>
            </a:r>
            <a:r>
              <a:rPr lang="en-CA" sz="1400" dirty="0"/>
              <a:t> for all fragments (NEB </a:t>
            </a:r>
            <a:r>
              <a:rPr lang="en-CA" sz="1400" dirty="0" err="1"/>
              <a:t>Biocalculator</a:t>
            </a:r>
            <a:r>
              <a:rPr lang="en-CA" sz="1400" dirty="0"/>
              <a:t> -&gt; dsDNA Mass to Moles)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1 vector fragment, 1 insert? 1:2 molar ratio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1 vector, 2 or more fragments? 1:2:2… </a:t>
            </a:r>
            <a:r>
              <a:rPr lang="en-CA" sz="1400" dirty="0" err="1"/>
              <a:t>etc</a:t>
            </a:r>
            <a:r>
              <a:rPr lang="en-CA" sz="1400" dirty="0"/>
              <a:t> ratio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Equimolar ratios can also be used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BsaI-HFv2 works best at 37°C, T4 Ligase at 16°C, so we cycle the reaction</a:t>
            </a:r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endParaRPr lang="en-CA" sz="1400" dirty="0"/>
          </a:p>
          <a:p>
            <a:pPr marL="285750" indent="-285750">
              <a:buFontTx/>
              <a:buChar char="-"/>
            </a:pPr>
            <a:r>
              <a:rPr lang="en-CA" sz="1400" dirty="0"/>
              <a:t>Other restriction enzymes may be substituted for BsaI-HFv2, some require a 42°C incubation temperature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Cycling increases efficiency of multi-fragment assemblies, 2 fragment assemblies may not need cycling (but doesn’t hurt)</a:t>
            </a:r>
          </a:p>
          <a:p>
            <a:pPr marL="285750" indent="-285750">
              <a:buFontTx/>
              <a:buChar char="-"/>
            </a:pPr>
            <a:r>
              <a:rPr lang="en-CA" sz="1400" dirty="0"/>
              <a:t>Cycling program can be as complex or simple as you want</a:t>
            </a:r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285750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endParaRPr lang="en-CA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4898385" y="0"/>
            <a:ext cx="2650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Golden Gate Assembly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C6139A-D610-46B3-A27A-4C0832513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084975"/>
              </p:ext>
            </p:extLst>
          </p:nvPr>
        </p:nvGraphicFramePr>
        <p:xfrm>
          <a:off x="593552" y="3066323"/>
          <a:ext cx="4925799" cy="1648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49773">
                  <a:extLst>
                    <a:ext uri="{9D8B030D-6E8A-4147-A177-3AD203B41FA5}">
                      <a16:colId xmlns:a16="http://schemas.microsoft.com/office/drawing/2014/main" val="1203676512"/>
                    </a:ext>
                  </a:extLst>
                </a:gridCol>
                <a:gridCol w="1376026">
                  <a:extLst>
                    <a:ext uri="{9D8B030D-6E8A-4147-A177-3AD203B41FA5}">
                      <a16:colId xmlns:a16="http://schemas.microsoft.com/office/drawing/2014/main" val="408308552"/>
                    </a:ext>
                  </a:extLst>
                </a:gridCol>
              </a:tblGrid>
              <a:tr h="244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+mn-lt"/>
                        </a:rPr>
                        <a:t>10X T4 DNA Ligase Buffer</a:t>
                      </a:r>
                      <a:endParaRPr lang="en-C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+mn-lt"/>
                        </a:rPr>
                        <a:t>2 uL</a:t>
                      </a:r>
                      <a:endParaRPr lang="en-C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507427"/>
                  </a:ext>
                </a:extLst>
              </a:tr>
              <a:tr h="226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Vector (50 </a:t>
                      </a:r>
                      <a:r>
                        <a:rPr lang="en-CA" sz="1400" dirty="0" err="1">
                          <a:effectLst/>
                          <a:latin typeface="+mn-lt"/>
                        </a:rPr>
                        <a:t>fmol</a:t>
                      </a:r>
                      <a:r>
                        <a:rPr lang="en-CA" sz="1400" dirty="0">
                          <a:effectLst/>
                          <a:latin typeface="+mn-lt"/>
                        </a:rPr>
                        <a:t>)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X </a:t>
                      </a:r>
                      <a:r>
                        <a:rPr lang="en-CA" sz="1400" dirty="0" err="1">
                          <a:effectLst/>
                          <a:latin typeface="+mn-lt"/>
                        </a:rPr>
                        <a:t>uL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226865"/>
                  </a:ext>
                </a:extLst>
              </a:tr>
              <a:tr h="226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Insert(s) (100 </a:t>
                      </a:r>
                      <a:r>
                        <a:rPr lang="en-CA" sz="1400" dirty="0" err="1">
                          <a:effectLst/>
                          <a:latin typeface="+mn-lt"/>
                        </a:rPr>
                        <a:t>fmol</a:t>
                      </a:r>
                      <a:r>
                        <a:rPr lang="en-CA" sz="1400" dirty="0">
                          <a:effectLst/>
                          <a:latin typeface="+mn-lt"/>
                        </a:rPr>
                        <a:t> each)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X </a:t>
                      </a:r>
                      <a:r>
                        <a:rPr lang="en-CA" sz="1400" dirty="0" err="1">
                          <a:effectLst/>
                          <a:latin typeface="+mn-lt"/>
                        </a:rPr>
                        <a:t>uL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42209"/>
                  </a:ext>
                </a:extLst>
              </a:tr>
              <a:tr h="226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T4 DNA Ligase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+mn-lt"/>
                        </a:rPr>
                        <a:t>0.5 uL</a:t>
                      </a:r>
                      <a:endParaRPr lang="en-C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889728"/>
                  </a:ext>
                </a:extLst>
              </a:tr>
              <a:tr h="226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+mn-lt"/>
                        </a:rPr>
                        <a:t>BsaI-HFv2</a:t>
                      </a:r>
                      <a:endParaRPr lang="en-C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>
                          <a:effectLst/>
                          <a:latin typeface="+mn-lt"/>
                        </a:rPr>
                        <a:t>0.5 uL</a:t>
                      </a:r>
                      <a:endParaRPr lang="en-CA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109660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dH</a:t>
                      </a:r>
                      <a:r>
                        <a:rPr lang="en-CA" sz="1400" baseline="-25000" dirty="0">
                          <a:effectLst/>
                          <a:latin typeface="+mn-lt"/>
                        </a:rPr>
                        <a:t>2</a:t>
                      </a:r>
                      <a:r>
                        <a:rPr lang="en-CA" sz="1400" dirty="0">
                          <a:effectLst/>
                          <a:latin typeface="+mn-lt"/>
                        </a:rPr>
                        <a:t>O 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X </a:t>
                      </a:r>
                      <a:r>
                        <a:rPr lang="en-CA" sz="1400" dirty="0" err="1">
                          <a:effectLst/>
                          <a:latin typeface="+mn-lt"/>
                        </a:rPr>
                        <a:t>uL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6478983"/>
                  </a:ext>
                </a:extLst>
              </a:tr>
              <a:tr h="239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Total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+mn-lt"/>
                        </a:rPr>
                        <a:t>20 </a:t>
                      </a:r>
                      <a:r>
                        <a:rPr lang="en-CA" sz="1400" dirty="0" err="1">
                          <a:effectLst/>
                          <a:latin typeface="+mn-lt"/>
                        </a:rPr>
                        <a:t>uL</a:t>
                      </a:r>
                      <a:r>
                        <a:rPr lang="en-CA" sz="1400" dirty="0">
                          <a:effectLst/>
                          <a:latin typeface="+mn-lt"/>
                        </a:rPr>
                        <a:t> Reaction</a:t>
                      </a:r>
                      <a:endParaRPr lang="en-CA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745549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6611184-A169-4367-9E13-DEF419EFF1A6}"/>
              </a:ext>
            </a:extLst>
          </p:cNvPr>
          <p:cNvSpPr/>
          <p:nvPr/>
        </p:nvSpPr>
        <p:spPr>
          <a:xfrm>
            <a:off x="469557" y="2889696"/>
            <a:ext cx="5535827" cy="20017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E5E262-148E-4C52-8A8B-96F394F0FAA3}"/>
              </a:ext>
            </a:extLst>
          </p:cNvPr>
          <p:cNvSpPr/>
          <p:nvPr/>
        </p:nvSpPr>
        <p:spPr>
          <a:xfrm>
            <a:off x="6005384" y="154732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ctr">
              <a:buFontTx/>
              <a:buChar char="-"/>
            </a:pPr>
            <a:endParaRPr lang="en-CA" dirty="0"/>
          </a:p>
          <a:p>
            <a:pPr algn="ctr"/>
            <a:r>
              <a:rPr lang="en-CA" b="1" u="sng" dirty="0"/>
              <a:t>1 Cycle of:</a:t>
            </a:r>
          </a:p>
          <a:p>
            <a:pPr algn="ctr"/>
            <a:r>
              <a:rPr lang="en-CA" dirty="0"/>
              <a:t>37°C for 3 minutes</a:t>
            </a:r>
          </a:p>
          <a:p>
            <a:pPr algn="ctr"/>
            <a:r>
              <a:rPr lang="en-CA" dirty="0"/>
              <a:t>16°C for 6 minutes</a:t>
            </a:r>
          </a:p>
          <a:p>
            <a:pPr algn="ctr"/>
            <a:endParaRPr lang="en-CA" dirty="0"/>
          </a:p>
          <a:p>
            <a:pPr algn="ctr"/>
            <a:r>
              <a:rPr lang="en-CA" b="1" u="sng" dirty="0"/>
              <a:t>25 Cycles of:</a:t>
            </a:r>
          </a:p>
          <a:p>
            <a:pPr algn="ctr"/>
            <a:r>
              <a:rPr lang="en-CA" dirty="0"/>
              <a:t>37°C for 1.5 minutes</a:t>
            </a:r>
          </a:p>
          <a:p>
            <a:pPr algn="ctr"/>
            <a:r>
              <a:rPr lang="en-CA" dirty="0"/>
              <a:t>16°C for 3 minutes</a:t>
            </a:r>
          </a:p>
          <a:p>
            <a:pPr algn="ctr"/>
            <a:endParaRPr lang="en-CA" dirty="0"/>
          </a:p>
          <a:p>
            <a:pPr algn="ctr"/>
            <a:r>
              <a:rPr lang="en-CA" b="1" u="sng" dirty="0"/>
              <a:t>1 Cycle of:</a:t>
            </a:r>
          </a:p>
          <a:p>
            <a:pPr algn="ctr"/>
            <a:r>
              <a:rPr lang="en-CA" dirty="0"/>
              <a:t>37°C for 6 minutes</a:t>
            </a:r>
          </a:p>
          <a:p>
            <a:pPr algn="ctr"/>
            <a:r>
              <a:rPr lang="en-CA" dirty="0"/>
              <a:t>80°C for 10 minutes</a:t>
            </a:r>
          </a:p>
          <a:p>
            <a:pPr algn="ctr"/>
            <a:r>
              <a:rPr lang="en-CA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957323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063082EF-0186-4450-9080-8BBD07FBDE5F}"/>
              </a:ext>
            </a:extLst>
          </p:cNvPr>
          <p:cNvSpPr txBox="1"/>
          <p:nvPr/>
        </p:nvSpPr>
        <p:spPr>
          <a:xfrm>
            <a:off x="1862356" y="572440"/>
            <a:ext cx="9990009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1400" dirty="0"/>
          </a:p>
          <a:p>
            <a:pPr marL="342900" indent="-342900">
              <a:buAutoNum type="arabicParenR"/>
            </a:pPr>
            <a:r>
              <a:rPr lang="en-CA" sz="1400" b="1" dirty="0"/>
              <a:t>Pool PCR products from multiple reactions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Anywhere from 4-12 reactions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“Can I gel purify 1 reaction?” Sure, but expect low yield…good luck downstream!</a:t>
            </a:r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b="1" dirty="0"/>
              <a:t>Add 0.5-1uL of </a:t>
            </a:r>
            <a:r>
              <a:rPr lang="en-CA" sz="1400" b="1" dirty="0" err="1"/>
              <a:t>DpnI</a:t>
            </a:r>
            <a:r>
              <a:rPr lang="en-CA" sz="1400" b="1" dirty="0"/>
              <a:t> to pooled reaction per 100 </a:t>
            </a:r>
            <a:r>
              <a:rPr lang="en-CA" sz="1400" b="1" dirty="0" err="1"/>
              <a:t>uL</a:t>
            </a:r>
            <a:r>
              <a:rPr lang="en-CA" sz="1400" b="1" dirty="0"/>
              <a:t> of PCR product -&gt; 37°C for 1+ hours (Overnight is fine)</a:t>
            </a:r>
          </a:p>
          <a:p>
            <a:pPr marL="342900" indent="-342900">
              <a:buAutoNum type="arabicParenR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b="1" dirty="0"/>
              <a:t>Desalt/concentrate digested PCR product with PCR Cleanup Protocol (Silica column cheat sheet)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Just concentrate PCR product and run on gel? -&gt; Smear on agarose due to concentrated salt/buffer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Large volume difficult to load on low-melt agarose gel -&gt; Diluted in gel volume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Silica column desalts AND concentrates pooled PCR product (Better than G50 resin, trust)</a:t>
            </a:r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b="1" dirty="0"/>
              <a:t>Elute in 35-50 </a:t>
            </a:r>
            <a:r>
              <a:rPr lang="en-CA" sz="1400" b="1" dirty="0" err="1"/>
              <a:t>uL</a:t>
            </a:r>
            <a:r>
              <a:rPr lang="en-CA" sz="1400" b="1" dirty="0"/>
              <a:t> if you don’t have a </a:t>
            </a:r>
            <a:r>
              <a:rPr lang="en-CA" sz="1400" b="1" dirty="0" err="1"/>
              <a:t>Centrivap</a:t>
            </a:r>
            <a:r>
              <a:rPr lang="en-CA" sz="1400" b="1" dirty="0"/>
              <a:t>, elute in 100 </a:t>
            </a:r>
            <a:r>
              <a:rPr lang="en-CA" sz="1400" b="1" dirty="0" err="1"/>
              <a:t>uL</a:t>
            </a:r>
            <a:r>
              <a:rPr lang="en-CA" sz="1400" b="1" dirty="0"/>
              <a:t> and concentrate to 35 </a:t>
            </a:r>
            <a:r>
              <a:rPr lang="en-CA" sz="1400" b="1" dirty="0" err="1"/>
              <a:t>uL</a:t>
            </a:r>
            <a:r>
              <a:rPr lang="en-CA" sz="1400" b="1" dirty="0"/>
              <a:t> if you do</a:t>
            </a:r>
          </a:p>
          <a:p>
            <a:pPr marL="342900" indent="-342900">
              <a:buAutoNum type="arabicParenR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b="1" dirty="0"/>
              <a:t>Load onto low-melt agarose with a blue-light reactive dye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Ethidium bromide + UV -&gt; Damages DNA -&gt; Longer DNA fragments = More damage/time</a:t>
            </a:r>
          </a:p>
          <a:p>
            <a:pPr marL="742950" lvl="1" indent="-285750">
              <a:buFontTx/>
              <a:buChar char="-"/>
            </a:pPr>
            <a:r>
              <a:rPr lang="en-CA" sz="1400" dirty="0"/>
              <a:t>Don’t have a gel comb that will fit 35-50uL? Tape a few lanes together</a:t>
            </a:r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b="1" dirty="0"/>
              <a:t>Cut out desired band under blue light and purify with silica column (Silica column cheat sheet)</a:t>
            </a:r>
          </a:p>
          <a:p>
            <a:pPr marL="342900" indent="-342900">
              <a:buAutoNum type="arabicParenR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b="1" dirty="0"/>
              <a:t>Elute in 35-50 </a:t>
            </a:r>
            <a:r>
              <a:rPr lang="en-CA" sz="1400" b="1" dirty="0" err="1"/>
              <a:t>uL</a:t>
            </a:r>
            <a:r>
              <a:rPr lang="en-CA" sz="1400" b="1" dirty="0"/>
              <a:t> if you don’t have a </a:t>
            </a:r>
            <a:r>
              <a:rPr lang="en-CA" sz="1400" b="1" dirty="0" err="1"/>
              <a:t>Centrivap</a:t>
            </a:r>
            <a:r>
              <a:rPr lang="en-CA" sz="1400" b="1" dirty="0"/>
              <a:t>, elute in 100 </a:t>
            </a:r>
            <a:r>
              <a:rPr lang="en-CA" sz="1400" b="1" dirty="0" err="1"/>
              <a:t>uL</a:t>
            </a:r>
            <a:r>
              <a:rPr lang="en-CA" sz="1400" b="1" dirty="0"/>
              <a:t> and concentrate to 35-50 </a:t>
            </a:r>
            <a:r>
              <a:rPr lang="en-CA" sz="1400" b="1" dirty="0" err="1"/>
              <a:t>uL</a:t>
            </a:r>
            <a:r>
              <a:rPr lang="en-CA" sz="1400" b="1" dirty="0"/>
              <a:t> if you do</a:t>
            </a:r>
          </a:p>
          <a:p>
            <a:pPr marL="342900" indent="-342900">
              <a:buAutoNum type="arabicParenR"/>
            </a:pPr>
            <a:endParaRPr lang="en-CA" sz="1400" dirty="0"/>
          </a:p>
          <a:p>
            <a:pPr marL="342900" indent="-342900">
              <a:buAutoNum type="arabicParenR"/>
            </a:pPr>
            <a:r>
              <a:rPr lang="en-CA" sz="1400" b="1" dirty="0"/>
              <a:t>Determine concentration of fragments with spectrophotometer:</a:t>
            </a:r>
          </a:p>
          <a:p>
            <a:pPr marL="742950" lvl="1" indent="-285750">
              <a:buFontTx/>
              <a:buChar char="-"/>
            </a:pPr>
            <a:r>
              <a:rPr lang="en-CA" sz="1400" b="1" dirty="0"/>
              <a:t>Less than 10ng/</a:t>
            </a:r>
            <a:r>
              <a:rPr lang="en-CA" sz="1400" b="1" dirty="0" err="1"/>
              <a:t>uL</a:t>
            </a:r>
            <a:r>
              <a:rPr lang="en-CA" sz="1400" b="1" dirty="0"/>
              <a:t>?</a:t>
            </a:r>
            <a:r>
              <a:rPr lang="en-CA" sz="1400" dirty="0"/>
              <a:t> Dicey, but doable. Consider additional PCR reactions to bulk up concentration</a:t>
            </a:r>
          </a:p>
          <a:p>
            <a:pPr marL="742950" lvl="1" indent="-285750">
              <a:buFontTx/>
              <a:buChar char="-"/>
            </a:pPr>
            <a:r>
              <a:rPr lang="en-CA" sz="1400" b="1" dirty="0"/>
              <a:t>10-30ng/</a:t>
            </a:r>
            <a:r>
              <a:rPr lang="en-CA" sz="1400" b="1" dirty="0" err="1"/>
              <a:t>uL</a:t>
            </a:r>
            <a:r>
              <a:rPr lang="en-CA" sz="1400" b="1" dirty="0"/>
              <a:t>? </a:t>
            </a:r>
            <a:r>
              <a:rPr lang="en-CA" sz="1400" dirty="0"/>
              <a:t>Good enough depending on size of fragments</a:t>
            </a:r>
          </a:p>
          <a:p>
            <a:pPr marL="742950" lvl="1" indent="-285750">
              <a:buFontTx/>
              <a:buChar char="-"/>
            </a:pPr>
            <a:r>
              <a:rPr lang="en-CA" sz="1400" b="1" dirty="0"/>
              <a:t>30-100ng/</a:t>
            </a:r>
            <a:r>
              <a:rPr lang="en-CA" sz="1400" b="1" dirty="0" err="1"/>
              <a:t>uL</a:t>
            </a:r>
            <a:r>
              <a:rPr lang="en-CA" sz="1400" b="1" dirty="0"/>
              <a:t>? </a:t>
            </a:r>
            <a:r>
              <a:rPr lang="en-CA" sz="1400" dirty="0"/>
              <a:t>Comfortable amount for most applications</a:t>
            </a:r>
          </a:p>
          <a:p>
            <a:pPr marL="742950" lvl="1" indent="-285750">
              <a:buFontTx/>
              <a:buChar char="-"/>
            </a:pPr>
            <a:r>
              <a:rPr lang="en-CA" sz="1400" b="1" dirty="0"/>
              <a:t>&gt;100ng/</a:t>
            </a:r>
            <a:r>
              <a:rPr lang="en-CA" sz="1400" b="1" dirty="0" err="1"/>
              <a:t>uL</a:t>
            </a:r>
            <a:r>
              <a:rPr lang="en-CA" sz="1400" b="1" dirty="0"/>
              <a:t>?</a:t>
            </a:r>
            <a:r>
              <a:rPr lang="en-CA" sz="1400" dirty="0"/>
              <a:t> You’re laughing! Enough for repeats! </a:t>
            </a:r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742950" lvl="1" indent="-285750">
              <a:buFontTx/>
              <a:buChar char="-"/>
            </a:pPr>
            <a:endParaRPr lang="en-CA" sz="1400" dirty="0"/>
          </a:p>
          <a:p>
            <a:pPr marL="342900" indent="-342900">
              <a:buAutoNum type="arabicParenR"/>
            </a:pPr>
            <a:endParaRPr lang="en-CA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531182-FF07-4E12-BD51-E0FC61659945}"/>
              </a:ext>
            </a:extLst>
          </p:cNvPr>
          <p:cNvSpPr txBox="1"/>
          <p:nvPr/>
        </p:nvSpPr>
        <p:spPr>
          <a:xfrm>
            <a:off x="4707414" y="172330"/>
            <a:ext cx="2777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u="sng" dirty="0"/>
              <a:t>Gel Purification Protocol</a:t>
            </a:r>
          </a:p>
        </p:txBody>
      </p:sp>
      <p:pic>
        <p:nvPicPr>
          <p:cNvPr id="1026" name="Picture 2" descr="CentriVap Benchtop Vacuum Concentrators - Labconco">
            <a:extLst>
              <a:ext uri="{FF2B5EF4-FFF2-40B4-BE49-F238E27FC236}">
                <a16:creationId xmlns:a16="http://schemas.microsoft.com/office/drawing/2014/main" id="{A05E1D7D-9B02-47C6-962D-FB06C5E3D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800" y="2502932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9A6D8FC3-752E-43A0-B436-322D8E3EE04A}"/>
              </a:ext>
            </a:extLst>
          </p:cNvPr>
          <p:cNvSpPr txBox="1"/>
          <p:nvPr/>
        </p:nvSpPr>
        <p:spPr>
          <a:xfrm>
            <a:off x="10090738" y="4355068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b="1" dirty="0"/>
              <a:t>MVP &lt;3 I luv u</a:t>
            </a:r>
          </a:p>
        </p:txBody>
      </p:sp>
    </p:spTree>
    <p:extLst>
      <p:ext uri="{BB962C8B-B14F-4D97-AF65-F5344CB8AC3E}">
        <p14:creationId xmlns:p14="http://schemas.microsoft.com/office/powerpoint/2010/main" val="92102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17926</TotalTime>
  <Words>1825</Words>
  <Application>Microsoft Office PowerPoint</Application>
  <PresentationFormat>Widescreen</PresentationFormat>
  <Paragraphs>424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Skywalker</dc:creator>
  <cp:lastModifiedBy>Alexander Klenov</cp:lastModifiedBy>
  <cp:revision>173</cp:revision>
  <dcterms:created xsi:type="dcterms:W3CDTF">2020-05-30T22:03:02Z</dcterms:created>
  <dcterms:modified xsi:type="dcterms:W3CDTF">2021-01-07T21:35:07Z</dcterms:modified>
</cp:coreProperties>
</file>