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8D77-CA45-4045-BEA4-C8CBABD09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7A161-3A4B-4030-A1D7-EFFD8CB55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20CC-6D41-4455-AC71-5F049144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B3EE-6D09-4420-8DF6-8470BEE7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65106-126B-462B-AF1C-0E6AECB9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2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02E1-969A-4972-B060-5A02734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F93EA-2460-44A3-8A7F-71CD81FA4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351E-929D-4585-8346-6A08E494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495B-F48A-4FFE-87EA-AF32A18E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BB999-F6C7-467A-8012-7F1B47FC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6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50D98-8B60-441B-8EB7-16C0D0A35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8B789-E9E4-4833-BADA-6E71E803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FD5B-2213-4179-A594-30A96D8D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E01F-531C-408C-AD47-4DFDAD99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CC28-4366-4178-B80F-793648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2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3EED-222E-45C2-AE5C-A29DBA0F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E3C6-7D6F-4801-AC50-AA7C3E32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84FBA-9ADA-4EDA-98E3-0B72F5AB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4E44-40C6-454F-A300-3F8C0FA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A27B7-AAED-4ACD-802C-62B948B2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25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5292-40F9-404F-B46A-70E1512D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863D-48BF-405E-AC7D-C9D0BBD7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D096-2871-42CA-9730-3C22B2E2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F23F-007B-4489-A953-83C54E33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3312-BCA8-458E-B903-8E11717B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5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39E3-F0BF-4473-B379-6313BA0F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C51F-0A4F-4E29-AFC7-9D2E365C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CF7F8-F672-48BA-8D16-D8565488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CC5F3-0FCB-44B2-AEAA-EDB1C6B6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469A3-B663-4236-A5E0-1EAB207E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3600-7FBD-4D63-84AC-5AA87770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64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7D3D-939D-4E98-9775-D6300A14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3BD51-8D10-4864-B4AE-2FD36EE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7F630-1278-4FC5-BBB0-EF6D3B0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4EDF2-9BD3-4A7D-8DD2-D6A4E675C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0F1F0-6311-479D-9140-B97B23985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79073-7E43-4C42-A0C4-74B96EAF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B8D94-44A3-4959-84F5-83AF28E3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7DBB5-74AA-420A-97B8-0747EF41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9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8AF0-52AA-45B9-9C8C-E1D548DB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328C2-9C0E-42F9-822D-7B8FE703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9BD12-B0FD-420E-B67A-42CBC645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ACFFB-3A29-4726-BE90-F003F823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5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5892E-FE4C-436A-BBF5-B2845BC5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99587-7762-4656-9FB0-9A2B15D3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769DB-BBC2-4AAE-B9F0-A13668C6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9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DD98-CF6E-4B4B-B99F-71C110D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B5DA-94B6-4613-A8D0-346C0D8F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3B731-6B83-454E-AE27-4A7242C8A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F6DB-0369-4662-8067-762264DC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952E6-A715-4C1D-87C4-4FF8A172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E54B-9C4E-4302-BFEB-3F5A174F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54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4656-29B5-4353-917D-049D857A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30CED-11DB-4BA3-947B-E08D35CBB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4888-7E38-4CD0-81A4-82D027D7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D8309-84E1-4426-8BAA-EA575365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6B21-1C3E-41CA-9027-B6BE646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C360-18A3-41C4-9435-DFCB0B8F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7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BE591-3FD9-4F37-B923-59B4B5FC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C1A-8A1D-402D-88E1-56C4FCFC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719-4359-4BC3-8BA5-ED42DCE67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3A2C-B6FB-442B-8300-92FF9F5FE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8398-B698-42E2-9093-E479220B2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1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862356" y="572440"/>
            <a:ext cx="999000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Pool PCR products from multiple reactions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Anywhere from 4-12 reactions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“Can I gel purify 1 reaction?” Sure, but expect low yield…good luck downstream!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Add 0.5-1uL of </a:t>
            </a:r>
            <a:r>
              <a:rPr lang="en-CA" sz="1400" dirty="0" err="1"/>
              <a:t>DpnI</a:t>
            </a:r>
            <a:r>
              <a:rPr lang="en-CA" sz="1400" dirty="0"/>
              <a:t> to pooled reaction per 100 </a:t>
            </a:r>
            <a:r>
              <a:rPr lang="en-CA" sz="1400" dirty="0" err="1"/>
              <a:t>uL</a:t>
            </a:r>
            <a:r>
              <a:rPr lang="en-CA" sz="1400" dirty="0"/>
              <a:t> of PCR product -&gt; 37°C for 1+ hours (Overnight is fine)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Desalt/concentrate digested PCR product with PCR Cleanup Protocol (Silica column cheat sheet)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Just concentrate PCR product and run on gel? -&gt; Smear on agarose due to concentrated salt/buffer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Large volume difficult to load on low-melt agarose gel -&gt; Diluted in gel volume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Silica column desalts AND concentrates pooled PCR product (Better than G50 resin, trust)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Elute in 35-50 </a:t>
            </a:r>
            <a:r>
              <a:rPr lang="en-CA" sz="1400" dirty="0" err="1"/>
              <a:t>uL</a:t>
            </a:r>
            <a:r>
              <a:rPr lang="en-CA" sz="1400" dirty="0"/>
              <a:t> if you don’t have a </a:t>
            </a:r>
            <a:r>
              <a:rPr lang="en-CA" sz="1400" dirty="0" err="1"/>
              <a:t>Centrivap</a:t>
            </a:r>
            <a:r>
              <a:rPr lang="en-CA" sz="1400" dirty="0"/>
              <a:t>, elute in 100 </a:t>
            </a:r>
            <a:r>
              <a:rPr lang="en-CA" sz="1400" dirty="0" err="1"/>
              <a:t>uL</a:t>
            </a:r>
            <a:r>
              <a:rPr lang="en-CA" sz="1400" dirty="0"/>
              <a:t> and concentrate to 35 </a:t>
            </a:r>
            <a:r>
              <a:rPr lang="en-CA" sz="1400" dirty="0" err="1"/>
              <a:t>uL</a:t>
            </a:r>
            <a:r>
              <a:rPr lang="en-CA" sz="1400" dirty="0"/>
              <a:t> if you do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Load onto low-melt agarose with a blue-light reactive dye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Ethidium bromide + UV -&gt; Damages DNA -&gt; Longer DNA fragments = More damage/time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Don’t have a gel comb that will fit 35-50uL? Tape a few lanes together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Cut out desired band under blue light and purify with silica column (Silica column cheat sheet)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Elute in 35-50 </a:t>
            </a:r>
            <a:r>
              <a:rPr lang="en-CA" sz="1400" dirty="0" err="1"/>
              <a:t>uL</a:t>
            </a:r>
            <a:r>
              <a:rPr lang="en-CA" sz="1400" dirty="0"/>
              <a:t> if you don’t have a </a:t>
            </a:r>
            <a:r>
              <a:rPr lang="en-CA" sz="1400" dirty="0" err="1"/>
              <a:t>Centrivap</a:t>
            </a:r>
            <a:r>
              <a:rPr lang="en-CA" sz="1400" dirty="0"/>
              <a:t>, elute in 100 </a:t>
            </a:r>
            <a:r>
              <a:rPr lang="en-CA" sz="1400" dirty="0" err="1"/>
              <a:t>uL</a:t>
            </a:r>
            <a:r>
              <a:rPr lang="en-CA" sz="1400" dirty="0"/>
              <a:t> and concentrate to 35-50 </a:t>
            </a:r>
            <a:r>
              <a:rPr lang="en-CA" sz="1400" dirty="0" err="1"/>
              <a:t>uL</a:t>
            </a:r>
            <a:r>
              <a:rPr lang="en-CA" sz="1400" dirty="0"/>
              <a:t> if you do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dirty="0"/>
              <a:t>Determine concentration of fragments with spectrophotometer: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Less than 10ng/</a:t>
            </a:r>
            <a:r>
              <a:rPr lang="en-CA" sz="1400" b="1" dirty="0" err="1"/>
              <a:t>uL</a:t>
            </a:r>
            <a:r>
              <a:rPr lang="en-CA" sz="1400" b="1" dirty="0"/>
              <a:t>?</a:t>
            </a:r>
            <a:r>
              <a:rPr lang="en-CA" sz="1400" dirty="0"/>
              <a:t> Dicey, but doable. Consider additional PCR reactions to bulk up concentration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10-30ng/</a:t>
            </a:r>
            <a:r>
              <a:rPr lang="en-CA" sz="1400" b="1" dirty="0" err="1"/>
              <a:t>uL</a:t>
            </a:r>
            <a:r>
              <a:rPr lang="en-CA" sz="1400" b="1" dirty="0"/>
              <a:t>? </a:t>
            </a:r>
            <a:r>
              <a:rPr lang="en-CA" sz="1400" dirty="0"/>
              <a:t>Good enough depending on size of fragments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30-100ng/</a:t>
            </a:r>
            <a:r>
              <a:rPr lang="en-CA" sz="1400" b="1" dirty="0" err="1"/>
              <a:t>uL</a:t>
            </a:r>
            <a:r>
              <a:rPr lang="en-CA" sz="1400" b="1" dirty="0"/>
              <a:t>? </a:t>
            </a:r>
            <a:r>
              <a:rPr lang="en-CA" sz="1400" dirty="0"/>
              <a:t>Comfortable amount for most applications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&gt;100ng/</a:t>
            </a:r>
            <a:r>
              <a:rPr lang="en-CA" sz="1400" b="1" dirty="0" err="1"/>
              <a:t>uL</a:t>
            </a:r>
            <a:r>
              <a:rPr lang="en-CA" sz="1400" b="1" dirty="0"/>
              <a:t>?</a:t>
            </a:r>
            <a:r>
              <a:rPr lang="en-CA" sz="1400" dirty="0"/>
              <a:t> You’re laughing! Enough for repeats! 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endParaRPr lang="en-CA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707414" y="172330"/>
            <a:ext cx="2777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Gel Purification Protocol</a:t>
            </a:r>
          </a:p>
        </p:txBody>
      </p:sp>
      <p:pic>
        <p:nvPicPr>
          <p:cNvPr id="1026" name="Picture 2" descr="CentriVap Benchtop Vacuum Concentrators - Labconco">
            <a:extLst>
              <a:ext uri="{FF2B5EF4-FFF2-40B4-BE49-F238E27FC236}">
                <a16:creationId xmlns:a16="http://schemas.microsoft.com/office/drawing/2014/main" id="{A05E1D7D-9B02-47C6-962D-FB06C5E3D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800" y="2502932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A6D8FC3-752E-43A0-B436-322D8E3EE04A}"/>
              </a:ext>
            </a:extLst>
          </p:cNvPr>
          <p:cNvSpPr txBox="1"/>
          <p:nvPr/>
        </p:nvSpPr>
        <p:spPr>
          <a:xfrm>
            <a:off x="10090738" y="435506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MVP &lt;3 I luv u</a:t>
            </a:r>
          </a:p>
        </p:txBody>
      </p:sp>
    </p:spTree>
    <p:extLst>
      <p:ext uri="{BB962C8B-B14F-4D97-AF65-F5344CB8AC3E}">
        <p14:creationId xmlns:p14="http://schemas.microsoft.com/office/powerpoint/2010/main" val="92102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14977</TotalTime>
  <Words>291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Skywalker</dc:creator>
  <cp:lastModifiedBy>Alexander Klenov</cp:lastModifiedBy>
  <cp:revision>162</cp:revision>
  <dcterms:created xsi:type="dcterms:W3CDTF">2020-05-30T22:03:02Z</dcterms:created>
  <dcterms:modified xsi:type="dcterms:W3CDTF">2021-01-05T03:44:21Z</dcterms:modified>
</cp:coreProperties>
</file>