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9" r:id="rId3"/>
    <p:sldId id="2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98D77-CA45-4045-BEA4-C8CBABD09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7A161-3A4B-4030-A1D7-EFFD8CB55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20CC-6D41-4455-AC71-5F049144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DB3EE-6D09-4420-8DF6-8470BEE7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65106-126B-462B-AF1C-0E6AECB9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27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02E1-969A-4972-B060-5A027344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F93EA-2460-44A3-8A7F-71CD81FA4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D351E-929D-4585-8346-6A08E494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2495B-F48A-4FFE-87EA-AF32A18E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BB999-F6C7-467A-8012-7F1B47FC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63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50D98-8B60-441B-8EB7-16C0D0A35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8B789-E9E4-4833-BADA-6E71E803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4FD5B-2213-4179-A594-30A96D8D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7E01F-531C-408C-AD47-4DFDAD99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FCC28-4366-4178-B80F-7936484D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24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3EED-222E-45C2-AE5C-A29DBA0F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3E3C6-7D6F-4801-AC50-AA7C3E32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84FBA-9ADA-4EDA-98E3-0B72F5AB8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B4E44-40C6-454F-A300-3F8C0FAF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A27B7-AAED-4ACD-802C-62B948B2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25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5292-40F9-404F-B46A-70E1512D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F863D-48BF-405E-AC7D-C9D0BBD7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6D096-2871-42CA-9730-3C22B2E2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AF23F-007B-4489-A953-83C54E336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13312-BCA8-458E-B903-8E11717B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55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139E3-F0BF-4473-B379-6313BA0F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C51F-0A4F-4E29-AFC7-9D2E365C4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CF7F8-F672-48BA-8D16-D85654882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CC5F3-0FCB-44B2-AEAA-EDB1C6B6E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469A3-B663-4236-A5E0-1EAB207E1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D3600-7FBD-4D63-84AC-5AA87770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64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7D3D-939D-4E98-9775-D6300A14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3BD51-8D10-4864-B4AE-2FD36EE23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7F630-1278-4FC5-BBB0-EF6D3B0C3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54EDF2-9BD3-4A7D-8DD2-D6A4E675C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0F1F0-6311-479D-9140-B97B23985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79073-7E43-4C42-A0C4-74B96EAF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B8D94-44A3-4959-84F5-83AF28E3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7DBB5-74AA-420A-97B8-0747EF41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192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8AF0-52AA-45B9-9C8C-E1D548DB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328C2-9C0E-42F9-822D-7B8FE703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9BD12-B0FD-420E-B67A-42CBC645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ACFFB-3A29-4726-BE90-F003F823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54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5892E-FE4C-436A-BBF5-B2845BC5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99587-7762-4656-9FB0-9A2B15D3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769DB-BBC2-4AAE-B9F0-A13668C6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49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DD98-CF6E-4B4B-B99F-71C110D0D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B5DA-94B6-4613-A8D0-346C0D8FC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3B731-6B83-454E-AE27-4A7242C8A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2F6DB-0369-4662-8067-762264DC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952E6-A715-4C1D-87C4-4FF8A172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9E54B-9C4E-4302-BFEB-3F5A174F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54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4656-29B5-4353-917D-049D857A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530CED-11DB-4BA3-947B-E08D35CBB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D4888-7E38-4CD0-81A4-82D027D71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D8309-84E1-4426-8BAA-EA575365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56B21-1C3E-41CA-9027-B6BE6460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AC360-18A3-41C4-9435-DFCB0B8F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73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BE591-3FD9-4F37-B923-59B4B5FCE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B8C1A-8A1D-402D-88E1-56C4FCFC2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719-4359-4BC3-8BA5-ED42DCE67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B849D-8412-48A8-9473-783FA5AE42C0}" type="datetimeFigureOut">
              <a:rPr lang="en-CA" smtClean="0"/>
              <a:t>2021-01-04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B3A2C-B6FB-442B-8300-92FF9F5FE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F8398-B698-42E2-9093-E479220B2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216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1434180" y="809336"/>
            <a:ext cx="95845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CA" dirty="0"/>
              <a:t>Prepare PCR with: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Highly accurate polymerase (Q5 or equivalent)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Long fragments? GC Enhancer Buffer VERY useful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Shorter fragments? &lt;2-3kb? May or may not need GC enhancer -&gt; Lowers accuracy (a bit)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LOW template amount (0.1 to 0.5 ng/25 </a:t>
            </a:r>
            <a:r>
              <a:rPr lang="en-CA" dirty="0" err="1"/>
              <a:t>uL</a:t>
            </a:r>
            <a:r>
              <a:rPr lang="en-CA" dirty="0"/>
              <a:t> PCR reaction) -&gt; Make it easier for the </a:t>
            </a:r>
            <a:r>
              <a:rPr lang="en-CA" dirty="0" err="1"/>
              <a:t>DpnI</a:t>
            </a:r>
            <a:endParaRPr lang="en-CA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dirty="0"/>
          </a:p>
          <a:p>
            <a:r>
              <a:rPr lang="en-CA" dirty="0"/>
              <a:t>2)   Thermocycling settings: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3995713" y="192498"/>
            <a:ext cx="4200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Gibson/Goldengate 2+ Fragment prep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8D3DA-1CA9-4182-B7F7-48A7B71131A3}"/>
              </a:ext>
            </a:extLst>
          </p:cNvPr>
          <p:cNvSpPr/>
          <p:nvPr/>
        </p:nvSpPr>
        <p:spPr>
          <a:xfrm>
            <a:off x="3006509" y="25352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b="1" dirty="0"/>
              <a:t>Initial Denaturation: </a:t>
            </a:r>
          </a:p>
          <a:p>
            <a:pPr algn="ctr"/>
            <a:r>
              <a:rPr lang="en-CA" dirty="0"/>
              <a:t>95°C for 90 seconds</a:t>
            </a:r>
          </a:p>
          <a:p>
            <a:pPr algn="ctr"/>
            <a:endParaRPr lang="en-CA" dirty="0"/>
          </a:p>
          <a:p>
            <a:pPr algn="ctr"/>
            <a:r>
              <a:rPr lang="en-CA" b="1" dirty="0"/>
              <a:t>30-40 Cycles of:</a:t>
            </a:r>
          </a:p>
          <a:p>
            <a:pPr algn="ctr"/>
            <a:r>
              <a:rPr lang="en-CA" dirty="0"/>
              <a:t>95°C for 30 seconds</a:t>
            </a:r>
          </a:p>
          <a:p>
            <a:pPr algn="ctr"/>
            <a:r>
              <a:rPr lang="en-CA" dirty="0"/>
              <a:t>50–67°C for 30 seconds</a:t>
            </a:r>
          </a:p>
          <a:p>
            <a:pPr algn="ctr"/>
            <a:r>
              <a:rPr lang="en-CA" dirty="0"/>
              <a:t>72°C for 30 seconds/kb</a:t>
            </a:r>
          </a:p>
          <a:p>
            <a:pPr algn="ctr"/>
            <a:endParaRPr lang="en-CA" dirty="0"/>
          </a:p>
          <a:p>
            <a:pPr algn="ctr"/>
            <a:r>
              <a:rPr lang="en-CA" b="1" dirty="0"/>
              <a:t>Final Extension: </a:t>
            </a:r>
          </a:p>
          <a:p>
            <a:pPr algn="ctr"/>
            <a:r>
              <a:rPr lang="en-CA" dirty="0"/>
              <a:t>72°C for 2X Cycling Extension Time</a:t>
            </a:r>
          </a:p>
          <a:p>
            <a:pPr algn="ctr"/>
            <a:r>
              <a:rPr lang="en-CA" dirty="0"/>
              <a:t>END</a:t>
            </a:r>
          </a:p>
          <a:p>
            <a:pPr algn="ctr"/>
            <a:r>
              <a:rPr lang="en-CA" b="1" dirty="0"/>
              <a:t>LET THE PCR MACHINE COAST TO ROOM TEMP!</a:t>
            </a:r>
          </a:p>
          <a:p>
            <a:pPr algn="ctr"/>
            <a:r>
              <a:rPr lang="en-CA" b="1" dirty="0"/>
              <a:t>PCR products can survive for DAYS at RT</a:t>
            </a:r>
          </a:p>
          <a:p>
            <a:pPr algn="ctr"/>
            <a:r>
              <a:rPr lang="en-CA" b="1" dirty="0"/>
              <a:t>Your thermocycler is not a refrigerator!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EA799B-B5D8-4BED-A487-8E5B4CC019DD}"/>
              </a:ext>
            </a:extLst>
          </p:cNvPr>
          <p:cNvCxnSpPr/>
          <p:nvPr/>
        </p:nvCxnSpPr>
        <p:spPr>
          <a:xfrm>
            <a:off x="7212750" y="4109930"/>
            <a:ext cx="72281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B977D74-450F-4033-8587-69793DF0D2A0}"/>
              </a:ext>
            </a:extLst>
          </p:cNvPr>
          <p:cNvSpPr txBox="1"/>
          <p:nvPr/>
        </p:nvSpPr>
        <p:spPr>
          <a:xfrm>
            <a:off x="7935561" y="3509765"/>
            <a:ext cx="3083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Have a gradient PCR machine?</a:t>
            </a:r>
          </a:p>
          <a:p>
            <a:pPr algn="ctr"/>
            <a:r>
              <a:rPr lang="en-CA" dirty="0"/>
              <a:t>4-12 reactions from 55-67°C</a:t>
            </a:r>
          </a:p>
          <a:p>
            <a:pPr algn="ctr"/>
            <a:r>
              <a:rPr lang="en-CA" b="1" dirty="0"/>
              <a:t>No gradient PCR?</a:t>
            </a:r>
          </a:p>
          <a:p>
            <a:pPr algn="ctr"/>
            <a:r>
              <a:rPr lang="en-CA" dirty="0"/>
              <a:t>Start at 59°C and pray</a:t>
            </a:r>
          </a:p>
        </p:txBody>
      </p:sp>
    </p:spTree>
    <p:extLst>
      <p:ext uri="{BB962C8B-B14F-4D97-AF65-F5344CB8AC3E}">
        <p14:creationId xmlns:p14="http://schemas.microsoft.com/office/powerpoint/2010/main" val="114825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1117279" y="644037"/>
            <a:ext cx="9584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CA" dirty="0"/>
              <a:t>Run 5-8uL of PCR product on a 1% agarose</a:t>
            </a:r>
          </a:p>
          <a:p>
            <a:pPr marL="342900" indent="-342900">
              <a:buAutoNum type="arabicParenR"/>
            </a:pPr>
            <a:r>
              <a:rPr lang="en-CA" dirty="0"/>
              <a:t>Do I have a product of expected size? (</a:t>
            </a:r>
            <a:r>
              <a:rPr lang="en-CA" dirty="0">
                <a:solidFill>
                  <a:srgbClr val="FF0000"/>
                </a:solidFill>
              </a:rPr>
              <a:t>*</a:t>
            </a:r>
            <a:r>
              <a:rPr lang="en-CA" dirty="0"/>
              <a:t>)</a:t>
            </a:r>
          </a:p>
          <a:p>
            <a:pPr marL="342900" indent="-342900">
              <a:buAutoNum type="arabicParenR"/>
            </a:pPr>
            <a:r>
              <a:rPr lang="en-CA" dirty="0"/>
              <a:t>Is the PCR product pretty clean?</a:t>
            </a:r>
          </a:p>
          <a:p>
            <a:pPr marL="342900" indent="-342900">
              <a:buAutoNum type="arabicParenR"/>
            </a:pPr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3998826" y="147209"/>
            <a:ext cx="4019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Gibson/Goldengate 2+ Fragment QC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7E9D0B-4D74-4EDC-ADF3-C8BE221F4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31" y="2479091"/>
            <a:ext cx="6122125" cy="172042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28B73F29-569B-41F5-9892-654CF019C08C}"/>
              </a:ext>
            </a:extLst>
          </p:cNvPr>
          <p:cNvSpPr/>
          <p:nvPr/>
        </p:nvSpPr>
        <p:spPr>
          <a:xfrm flipH="1">
            <a:off x="1015459" y="2139457"/>
            <a:ext cx="1542763" cy="18109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0F0DCC3-D8E0-4B2A-A300-B0684331CBA3}"/>
              </a:ext>
            </a:extLst>
          </p:cNvPr>
          <p:cNvSpPr txBox="1"/>
          <p:nvPr/>
        </p:nvSpPr>
        <p:spPr>
          <a:xfrm>
            <a:off x="2842910" y="1713070"/>
            <a:ext cx="199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Annealing Gradient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03DADD4A-28DC-4B5F-AECC-5AEDCD4F8333}"/>
              </a:ext>
            </a:extLst>
          </p:cNvPr>
          <p:cNvSpPr/>
          <p:nvPr/>
        </p:nvSpPr>
        <p:spPr>
          <a:xfrm flipH="1">
            <a:off x="2926990" y="2139457"/>
            <a:ext cx="1542763" cy="18109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CCBC8970-80B6-49EA-A944-DA10229D83B6}"/>
              </a:ext>
            </a:extLst>
          </p:cNvPr>
          <p:cNvSpPr/>
          <p:nvPr/>
        </p:nvSpPr>
        <p:spPr>
          <a:xfrm flipH="1">
            <a:off x="4838521" y="2139457"/>
            <a:ext cx="1542763" cy="18109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6969B5-B814-4F40-BF88-0D49CC923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7805" y="2437664"/>
            <a:ext cx="2704008" cy="172563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6188CE35-98BD-41BC-98DE-F10A9186DAE6}"/>
              </a:ext>
            </a:extLst>
          </p:cNvPr>
          <p:cNvSpPr/>
          <p:nvPr/>
        </p:nvSpPr>
        <p:spPr>
          <a:xfrm flipH="1">
            <a:off x="8127080" y="2103239"/>
            <a:ext cx="2095760" cy="18109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EFB33C1-9BC8-4080-8BBD-3E09566AFD1E}"/>
              </a:ext>
            </a:extLst>
          </p:cNvPr>
          <p:cNvSpPr txBox="1"/>
          <p:nvPr/>
        </p:nvSpPr>
        <p:spPr>
          <a:xfrm>
            <a:off x="863433" y="31520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C70731-9AF0-4AF1-93C3-25197A9C4783}"/>
              </a:ext>
            </a:extLst>
          </p:cNvPr>
          <p:cNvSpPr txBox="1"/>
          <p:nvPr/>
        </p:nvSpPr>
        <p:spPr>
          <a:xfrm>
            <a:off x="2776949" y="30307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2D0F13-1F11-4869-AFDE-C3FC987D35C9}"/>
              </a:ext>
            </a:extLst>
          </p:cNvPr>
          <p:cNvSpPr txBox="1"/>
          <p:nvPr/>
        </p:nvSpPr>
        <p:spPr>
          <a:xfrm>
            <a:off x="4688480" y="30307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3417F87-93E6-4343-A285-EB8B0CD86756}"/>
              </a:ext>
            </a:extLst>
          </p:cNvPr>
          <p:cNvSpPr txBox="1"/>
          <p:nvPr/>
        </p:nvSpPr>
        <p:spPr>
          <a:xfrm>
            <a:off x="7758959" y="2572979"/>
            <a:ext cx="30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11FAC70-9C0B-473E-AA20-A852D9AC2769}"/>
              </a:ext>
            </a:extLst>
          </p:cNvPr>
          <p:cNvSpPr txBox="1"/>
          <p:nvPr/>
        </p:nvSpPr>
        <p:spPr>
          <a:xfrm>
            <a:off x="3181657" y="4419649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/>
              <a:t>Noice</a:t>
            </a:r>
            <a:r>
              <a:rPr lang="en-CA" b="1" dirty="0"/>
              <a:t> and clean?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225933E-9664-49BE-8DB6-DE3906999A8B}"/>
              </a:ext>
            </a:extLst>
          </p:cNvPr>
          <p:cNvCxnSpPr>
            <a:cxnSpLocks/>
          </p:cNvCxnSpPr>
          <p:nvPr/>
        </p:nvCxnSpPr>
        <p:spPr>
          <a:xfrm flipH="1">
            <a:off x="2159004" y="5046780"/>
            <a:ext cx="1065116" cy="4253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Brace 6">
            <a:extLst>
              <a:ext uri="{FF2B5EF4-FFF2-40B4-BE49-F238E27FC236}">
                <a16:creationId xmlns:a16="http://schemas.microsoft.com/office/drawing/2014/main" id="{FFB2B9C8-73AE-434D-9666-908B263A6EDC}"/>
              </a:ext>
            </a:extLst>
          </p:cNvPr>
          <p:cNvSpPr/>
          <p:nvPr/>
        </p:nvSpPr>
        <p:spPr>
          <a:xfrm rot="5400000">
            <a:off x="3903480" y="1310476"/>
            <a:ext cx="96222" cy="6122123"/>
          </a:xfrm>
          <a:prstGeom prst="righ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611C73-AFA2-4DC7-8AAC-0D78DB9F7484}"/>
              </a:ext>
            </a:extLst>
          </p:cNvPr>
          <p:cNvSpPr txBox="1"/>
          <p:nvPr/>
        </p:nvSpPr>
        <p:spPr>
          <a:xfrm>
            <a:off x="1248673" y="5450123"/>
            <a:ext cx="1524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Gel Extraction</a:t>
            </a:r>
          </a:p>
          <a:p>
            <a:pPr algn="ctr"/>
            <a:r>
              <a:rPr lang="en-CA" b="1" dirty="0"/>
              <a:t>Protocol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4C63877-5DAF-4420-B45A-0D12589C5819}"/>
              </a:ext>
            </a:extLst>
          </p:cNvPr>
          <p:cNvCxnSpPr>
            <a:cxnSpLocks/>
            <a:endCxn id="51" idx="0"/>
          </p:cNvCxnSpPr>
          <p:nvPr/>
        </p:nvCxnSpPr>
        <p:spPr>
          <a:xfrm flipH="1">
            <a:off x="3638657" y="5117931"/>
            <a:ext cx="312934" cy="3943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66C954E-2DB9-43AA-9C67-9B6215C20C02}"/>
              </a:ext>
            </a:extLst>
          </p:cNvPr>
          <p:cNvSpPr txBox="1"/>
          <p:nvPr/>
        </p:nvSpPr>
        <p:spPr>
          <a:xfrm>
            <a:off x="3237165" y="4789401"/>
            <a:ext cx="1662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/>
              <a:t>DpnI</a:t>
            </a:r>
            <a:r>
              <a:rPr lang="en-CA" b="1" dirty="0"/>
              <a:t> treatment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AAC0DEE-63B7-44D1-B9BF-3B400E82B96F}"/>
              </a:ext>
            </a:extLst>
          </p:cNvPr>
          <p:cNvSpPr txBox="1"/>
          <p:nvPr/>
        </p:nvSpPr>
        <p:spPr>
          <a:xfrm>
            <a:off x="2943595" y="5512245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PCR Cleanup</a:t>
            </a:r>
          </a:p>
          <a:p>
            <a:pPr algn="ctr"/>
            <a:r>
              <a:rPr lang="en-CA" b="1" dirty="0"/>
              <a:t>Column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10F2846-0D68-46BF-8D78-AA875FD50EEB}"/>
              </a:ext>
            </a:extLst>
          </p:cNvPr>
          <p:cNvCxnSpPr>
            <a:cxnSpLocks/>
          </p:cNvCxnSpPr>
          <p:nvPr/>
        </p:nvCxnSpPr>
        <p:spPr>
          <a:xfrm>
            <a:off x="3951591" y="4726045"/>
            <a:ext cx="0" cy="1590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Brace 52">
            <a:extLst>
              <a:ext uri="{FF2B5EF4-FFF2-40B4-BE49-F238E27FC236}">
                <a16:creationId xmlns:a16="http://schemas.microsoft.com/office/drawing/2014/main" id="{7C51A426-F6E6-48E4-A1CD-CC47774DA486}"/>
              </a:ext>
            </a:extLst>
          </p:cNvPr>
          <p:cNvSpPr/>
          <p:nvPr/>
        </p:nvSpPr>
        <p:spPr>
          <a:xfrm rot="5400000">
            <a:off x="9258222" y="2939841"/>
            <a:ext cx="96222" cy="2790959"/>
          </a:xfrm>
          <a:prstGeom prst="righ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B7EDCA2-9E92-42CE-AE5B-48EAB835E25F}"/>
              </a:ext>
            </a:extLst>
          </p:cNvPr>
          <p:cNvSpPr txBox="1"/>
          <p:nvPr/>
        </p:nvSpPr>
        <p:spPr>
          <a:xfrm>
            <a:off x="7660305" y="4466415"/>
            <a:ext cx="3292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Expected product + Nonspecific?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1A17C52-8ED6-41FD-A26D-602F41974FAB}"/>
              </a:ext>
            </a:extLst>
          </p:cNvPr>
          <p:cNvSpPr txBox="1"/>
          <p:nvPr/>
        </p:nvSpPr>
        <p:spPr>
          <a:xfrm>
            <a:off x="8607267" y="4831808"/>
            <a:ext cx="1662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/>
              <a:t>DpnI</a:t>
            </a:r>
            <a:r>
              <a:rPr lang="en-CA" b="1" dirty="0"/>
              <a:t> treatment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D9B0CF9-960A-42CE-B58B-FFA6D67B5E08}"/>
              </a:ext>
            </a:extLst>
          </p:cNvPr>
          <p:cNvCxnSpPr>
            <a:cxnSpLocks/>
          </p:cNvCxnSpPr>
          <p:nvPr/>
        </p:nvCxnSpPr>
        <p:spPr>
          <a:xfrm>
            <a:off x="9321693" y="4768452"/>
            <a:ext cx="0" cy="1590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7C81D21-8EFD-45E2-8884-7139B1A12EBF}"/>
              </a:ext>
            </a:extLst>
          </p:cNvPr>
          <p:cNvCxnSpPr>
            <a:cxnSpLocks/>
          </p:cNvCxnSpPr>
          <p:nvPr/>
        </p:nvCxnSpPr>
        <p:spPr>
          <a:xfrm>
            <a:off x="9339844" y="5144721"/>
            <a:ext cx="0" cy="1590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083406C-EA20-4AF5-88FF-A626AF7C0F17}"/>
              </a:ext>
            </a:extLst>
          </p:cNvPr>
          <p:cNvSpPr txBox="1"/>
          <p:nvPr/>
        </p:nvSpPr>
        <p:spPr>
          <a:xfrm>
            <a:off x="8607267" y="5261205"/>
            <a:ext cx="1524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Gel Extraction</a:t>
            </a:r>
          </a:p>
          <a:p>
            <a:pPr algn="ctr"/>
            <a:r>
              <a:rPr lang="en-CA" b="1" dirty="0"/>
              <a:t>Protocol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AA393ED-24A0-4532-A8FB-DAC627AC10A5}"/>
              </a:ext>
            </a:extLst>
          </p:cNvPr>
          <p:cNvCxnSpPr>
            <a:cxnSpLocks/>
            <a:endCxn id="63" idx="0"/>
          </p:cNvCxnSpPr>
          <p:nvPr/>
        </p:nvCxnSpPr>
        <p:spPr>
          <a:xfrm>
            <a:off x="3687160" y="6198368"/>
            <a:ext cx="86150" cy="290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F1DB16D-36C5-4384-B412-7D8AF059D0F1}"/>
              </a:ext>
            </a:extLst>
          </p:cNvPr>
          <p:cNvCxnSpPr>
            <a:cxnSpLocks/>
            <a:stCxn id="13" idx="2"/>
            <a:endCxn id="63" idx="1"/>
          </p:cNvCxnSpPr>
          <p:nvPr/>
        </p:nvCxnSpPr>
        <p:spPr>
          <a:xfrm>
            <a:off x="2010933" y="6096454"/>
            <a:ext cx="1213187" cy="5768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0D79F905-16B3-4247-9803-F29DAA4EBE29}"/>
              </a:ext>
            </a:extLst>
          </p:cNvPr>
          <p:cNvSpPr txBox="1"/>
          <p:nvPr/>
        </p:nvSpPr>
        <p:spPr>
          <a:xfrm>
            <a:off x="3224120" y="6488668"/>
            <a:ext cx="109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Assembly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50678CE-29A6-4BF0-989C-068BBE2D74B2}"/>
              </a:ext>
            </a:extLst>
          </p:cNvPr>
          <p:cNvSpPr txBox="1"/>
          <p:nvPr/>
        </p:nvSpPr>
        <p:spPr>
          <a:xfrm>
            <a:off x="8820337" y="5965395"/>
            <a:ext cx="109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Assembly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F16D7B9-8088-4E38-B847-760560488932}"/>
              </a:ext>
            </a:extLst>
          </p:cNvPr>
          <p:cNvCxnSpPr>
            <a:cxnSpLocks/>
          </p:cNvCxnSpPr>
          <p:nvPr/>
        </p:nvCxnSpPr>
        <p:spPr>
          <a:xfrm>
            <a:off x="9369527" y="5842011"/>
            <a:ext cx="0" cy="1590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Brace 1">
            <a:extLst>
              <a:ext uri="{FF2B5EF4-FFF2-40B4-BE49-F238E27FC236}">
                <a16:creationId xmlns:a16="http://schemas.microsoft.com/office/drawing/2014/main" id="{D65B8091-0973-4701-8FCF-0BE7EF0347E0}"/>
              </a:ext>
            </a:extLst>
          </p:cNvPr>
          <p:cNvSpPr/>
          <p:nvPr/>
        </p:nvSpPr>
        <p:spPr>
          <a:xfrm>
            <a:off x="4284528" y="5591355"/>
            <a:ext cx="96688" cy="60225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0EE1D9-A735-491A-BEA1-10C123F5E133}"/>
              </a:ext>
            </a:extLst>
          </p:cNvPr>
          <p:cNvSpPr txBox="1"/>
          <p:nvPr/>
        </p:nvSpPr>
        <p:spPr>
          <a:xfrm>
            <a:off x="4305700" y="5421382"/>
            <a:ext cx="8258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Riskier</a:t>
            </a:r>
          </a:p>
          <a:p>
            <a:pPr algn="ctr"/>
            <a:r>
              <a:rPr lang="en-CA" dirty="0"/>
              <a:t>+</a:t>
            </a:r>
          </a:p>
          <a:p>
            <a:pPr algn="ctr"/>
            <a:r>
              <a:rPr lang="en-CA" dirty="0"/>
              <a:t>Faster</a:t>
            </a: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19BBEF58-C07A-4C33-816D-3F6A4B3824F2}"/>
              </a:ext>
            </a:extLst>
          </p:cNvPr>
          <p:cNvSpPr/>
          <p:nvPr/>
        </p:nvSpPr>
        <p:spPr>
          <a:xfrm rot="10800000">
            <a:off x="1198346" y="5472161"/>
            <a:ext cx="96688" cy="60225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0D1E71B-1853-4B59-8D88-F769CCB6A903}"/>
              </a:ext>
            </a:extLst>
          </p:cNvPr>
          <p:cNvSpPr txBox="1"/>
          <p:nvPr/>
        </p:nvSpPr>
        <p:spPr>
          <a:xfrm>
            <a:off x="207740" y="5297423"/>
            <a:ext cx="1021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Less Risk</a:t>
            </a:r>
          </a:p>
          <a:p>
            <a:pPr algn="ctr"/>
            <a:r>
              <a:rPr lang="en-CA" dirty="0"/>
              <a:t>+</a:t>
            </a:r>
          </a:p>
          <a:p>
            <a:pPr algn="ctr"/>
            <a:r>
              <a:rPr lang="en-CA" dirty="0"/>
              <a:t>Slower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7F6C60F-86AF-46F1-B789-98DC588735EF}"/>
              </a:ext>
            </a:extLst>
          </p:cNvPr>
          <p:cNvCxnSpPr>
            <a:cxnSpLocks/>
          </p:cNvCxnSpPr>
          <p:nvPr/>
        </p:nvCxnSpPr>
        <p:spPr>
          <a:xfrm>
            <a:off x="4815401" y="4981215"/>
            <a:ext cx="779076" cy="4689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EBA44F0-3D21-4F26-AD0D-F41E26CA549A}"/>
              </a:ext>
            </a:extLst>
          </p:cNvPr>
          <p:cNvSpPr txBox="1"/>
          <p:nvPr/>
        </p:nvSpPr>
        <p:spPr>
          <a:xfrm>
            <a:off x="5301758" y="5410281"/>
            <a:ext cx="1079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NO</a:t>
            </a:r>
          </a:p>
          <a:p>
            <a:pPr algn="ctr"/>
            <a:r>
              <a:rPr lang="en-CA" b="1" dirty="0"/>
              <a:t>CLEANUP</a:t>
            </a:r>
          </a:p>
          <a:p>
            <a:pPr algn="ctr"/>
            <a:endParaRPr lang="en-CA" b="1" dirty="0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229A95A-3095-4EB5-BD52-858AEE771D12}"/>
              </a:ext>
            </a:extLst>
          </p:cNvPr>
          <p:cNvCxnSpPr>
            <a:cxnSpLocks/>
            <a:endCxn id="60" idx="2"/>
          </p:cNvCxnSpPr>
          <p:nvPr/>
        </p:nvCxnSpPr>
        <p:spPr>
          <a:xfrm>
            <a:off x="5822954" y="6037298"/>
            <a:ext cx="18567" cy="2963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B30C8C8-8A01-4E7D-AA94-90C3C888B693}"/>
              </a:ext>
            </a:extLst>
          </p:cNvPr>
          <p:cNvSpPr txBox="1"/>
          <p:nvPr/>
        </p:nvSpPr>
        <p:spPr>
          <a:xfrm>
            <a:off x="4845229" y="6313085"/>
            <a:ext cx="210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DO YOU FEEL LUCKY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CB22506-2188-41D7-B6BD-3EF9876554EB}"/>
              </a:ext>
            </a:extLst>
          </p:cNvPr>
          <p:cNvCxnSpPr>
            <a:cxnSpLocks/>
            <a:stCxn id="68" idx="1"/>
            <a:endCxn id="63" idx="3"/>
          </p:cNvCxnSpPr>
          <p:nvPr/>
        </p:nvCxnSpPr>
        <p:spPr>
          <a:xfrm flipH="1">
            <a:off x="4322499" y="6497751"/>
            <a:ext cx="522730" cy="1755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F3D8AB64-3588-4697-BDB4-96F0BBFBD987}"/>
              </a:ext>
            </a:extLst>
          </p:cNvPr>
          <p:cNvSpPr txBox="1"/>
          <p:nvPr/>
        </p:nvSpPr>
        <p:spPr>
          <a:xfrm>
            <a:off x="5733673" y="4604355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Optimize PCR</a:t>
            </a:r>
          </a:p>
          <a:p>
            <a:r>
              <a:rPr lang="en-CA" b="1" dirty="0"/>
              <a:t>Optimize Primers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7790945-5585-4D4B-B69E-0585008A6B1E}"/>
              </a:ext>
            </a:extLst>
          </p:cNvPr>
          <p:cNvCxnSpPr>
            <a:cxnSpLocks/>
          </p:cNvCxnSpPr>
          <p:nvPr/>
        </p:nvCxnSpPr>
        <p:spPr>
          <a:xfrm flipH="1">
            <a:off x="7254815" y="4672739"/>
            <a:ext cx="390526" cy="1752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FAB20B1-E053-4D96-B061-97DC421021F9}"/>
              </a:ext>
            </a:extLst>
          </p:cNvPr>
          <p:cNvCxnSpPr>
            <a:cxnSpLocks/>
            <a:stCxn id="70" idx="1"/>
            <a:endCxn id="47" idx="3"/>
          </p:cNvCxnSpPr>
          <p:nvPr/>
        </p:nvCxnSpPr>
        <p:spPr>
          <a:xfrm flipH="1" flipV="1">
            <a:off x="4988562" y="4604315"/>
            <a:ext cx="745111" cy="3232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70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603346" y="289322"/>
            <a:ext cx="11241061" cy="1040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sz="1400" dirty="0"/>
              <a:t>Determine concentration of all fragments with spectrophotometer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Calculate </a:t>
            </a:r>
            <a:r>
              <a:rPr lang="en-CA" sz="1400" dirty="0" err="1"/>
              <a:t>fmol</a:t>
            </a:r>
            <a:r>
              <a:rPr lang="en-CA" sz="1400" dirty="0"/>
              <a:t>/</a:t>
            </a:r>
            <a:r>
              <a:rPr lang="en-CA" sz="1400" dirty="0" err="1"/>
              <a:t>uL</a:t>
            </a:r>
            <a:r>
              <a:rPr lang="en-CA" sz="1400" dirty="0"/>
              <a:t> for all fragments (NEB </a:t>
            </a:r>
            <a:r>
              <a:rPr lang="en-CA" sz="1400" dirty="0" err="1"/>
              <a:t>Biocalculator</a:t>
            </a:r>
            <a:r>
              <a:rPr lang="en-CA" sz="1400" dirty="0"/>
              <a:t> -&gt; dsDNA Mass to Moles)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1 vector fragment, 1 insert? 1:3 molar ratio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1 vector fragment, 1 small insert (100-500bp)? 1:5 to 1:10 ratio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1 vector, 2 or more fragments? 1:1:1 </a:t>
            </a:r>
            <a:r>
              <a:rPr lang="en-CA" sz="1400" dirty="0" err="1"/>
              <a:t>etc</a:t>
            </a:r>
            <a:r>
              <a:rPr lang="en-CA" sz="1400" dirty="0"/>
              <a:t> ratio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Shoot for 200fmol of all fragments combined, 50fmol is grim but doable, 400+ </a:t>
            </a:r>
            <a:r>
              <a:rPr lang="en-CA" sz="1400" dirty="0" err="1"/>
              <a:t>fmol</a:t>
            </a:r>
            <a:r>
              <a:rPr lang="en-CA" sz="1400" dirty="0"/>
              <a:t> for 3+ fragment assemblies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Which mix to use?</a:t>
            </a:r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endParaRPr lang="en-CA" sz="1400" dirty="0"/>
          </a:p>
          <a:p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r>
              <a:rPr lang="en-CA" sz="1400" dirty="0"/>
              <a:t>Mix chosen depends on number of fragments to assemble and budget. Gibson/</a:t>
            </a:r>
            <a:r>
              <a:rPr lang="en-CA" sz="1400" dirty="0" err="1"/>
              <a:t>Hifi</a:t>
            </a:r>
            <a:r>
              <a:rPr lang="en-CA" sz="1400" dirty="0"/>
              <a:t> </a:t>
            </a:r>
            <a:r>
              <a:rPr lang="en-CA" sz="1400" dirty="0" err="1"/>
              <a:t>mastermix</a:t>
            </a:r>
            <a:r>
              <a:rPr lang="en-CA" sz="1400" dirty="0"/>
              <a:t> has a notoriously short shelf life! Even at -80C</a:t>
            </a:r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342900" indent="-342900">
              <a:buAutoNum type="arabicParenR"/>
            </a:pPr>
            <a:endParaRPr lang="en-CA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5317741" y="0"/>
            <a:ext cx="206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Gibson Assembly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6771FB-3C06-4E0C-A0B6-838002C5501D}"/>
              </a:ext>
            </a:extLst>
          </p:cNvPr>
          <p:cNvSpPr/>
          <p:nvPr/>
        </p:nvSpPr>
        <p:spPr>
          <a:xfrm>
            <a:off x="394691" y="2482480"/>
            <a:ext cx="35947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/>
              <a:t>5X TEDA Cloning Mix (1 mL)</a:t>
            </a:r>
          </a:p>
          <a:p>
            <a:r>
              <a:rPr lang="en-CA" sz="1400" dirty="0"/>
              <a:t>500 mM Tris–HCl pH 7.5 (0.5 mL of 1M stock)</a:t>
            </a:r>
          </a:p>
          <a:p>
            <a:r>
              <a:rPr lang="en-CA" sz="1400" dirty="0"/>
              <a:t>50 mM MgCl2 (50 </a:t>
            </a:r>
            <a:r>
              <a:rPr lang="en-CA" sz="1400" dirty="0" err="1"/>
              <a:t>uL</a:t>
            </a:r>
            <a:r>
              <a:rPr lang="en-CA" sz="1400" dirty="0"/>
              <a:t> of 1M stock)</a:t>
            </a:r>
          </a:p>
          <a:p>
            <a:r>
              <a:rPr lang="en-CA" sz="1400" dirty="0"/>
              <a:t>50 mM dithiothreitol (100 </a:t>
            </a:r>
            <a:r>
              <a:rPr lang="en-CA" sz="1400" dirty="0" err="1"/>
              <a:t>uL</a:t>
            </a:r>
            <a:r>
              <a:rPr lang="en-CA" sz="1400" dirty="0"/>
              <a:t> of 0.5M stock)</a:t>
            </a:r>
          </a:p>
          <a:p>
            <a:r>
              <a:rPr lang="en-CA" sz="1400" dirty="0"/>
              <a:t>0.25 g of PEG 8000 (May need gentle heat)</a:t>
            </a:r>
          </a:p>
          <a:p>
            <a:r>
              <a:rPr lang="en-CA" sz="1400" dirty="0"/>
              <a:t>1 </a:t>
            </a:r>
            <a:r>
              <a:rPr lang="en-CA" sz="1400" dirty="0" err="1"/>
              <a:t>μl</a:t>
            </a:r>
            <a:r>
              <a:rPr lang="en-CA" sz="1400" dirty="0"/>
              <a:t> of 10 U/</a:t>
            </a:r>
            <a:r>
              <a:rPr lang="en-CA" sz="1400" dirty="0" err="1"/>
              <a:t>μl</a:t>
            </a:r>
            <a:r>
              <a:rPr lang="en-CA" sz="1400" dirty="0"/>
              <a:t> T5 exonuclease (NEB)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59AF68-E394-460C-8446-53FBE087FCCE}"/>
              </a:ext>
            </a:extLst>
          </p:cNvPr>
          <p:cNvSpPr/>
          <p:nvPr/>
        </p:nvSpPr>
        <p:spPr>
          <a:xfrm>
            <a:off x="3972306" y="1998210"/>
            <a:ext cx="4752975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100" dirty="0"/>
          </a:p>
          <a:p>
            <a:r>
              <a:rPr lang="en-CA" sz="1100" b="1" dirty="0"/>
              <a:t>2X Gibson Assembly Master Mix</a:t>
            </a:r>
          </a:p>
          <a:p>
            <a:r>
              <a:rPr lang="en-CA" sz="1100" dirty="0"/>
              <a:t>405μl Isothermal Start Mix</a:t>
            </a:r>
          </a:p>
          <a:p>
            <a:r>
              <a:rPr lang="en-CA" sz="1100" dirty="0"/>
              <a:t>25μl 1M DTT</a:t>
            </a:r>
          </a:p>
          <a:p>
            <a:r>
              <a:rPr lang="en-CA" sz="1100" dirty="0"/>
              <a:t>20μl 25mM dNTPs</a:t>
            </a:r>
          </a:p>
          <a:p>
            <a:r>
              <a:rPr lang="en-CA" sz="1100" dirty="0"/>
              <a:t>50μl NAD+ (NEB Cat. B9007S)</a:t>
            </a:r>
          </a:p>
          <a:p>
            <a:r>
              <a:rPr lang="en-CA" sz="1100" dirty="0"/>
              <a:t>1μl T5 exonuclease (NEB Cat. M0363S)</a:t>
            </a:r>
          </a:p>
          <a:p>
            <a:r>
              <a:rPr lang="en-CA" sz="1100" dirty="0"/>
              <a:t>31.25 </a:t>
            </a:r>
            <a:r>
              <a:rPr lang="en-CA" sz="1100" dirty="0" err="1"/>
              <a:t>μl</a:t>
            </a:r>
            <a:r>
              <a:rPr lang="en-CA" sz="1100" dirty="0"/>
              <a:t> Phusion High Fidelity DNA </a:t>
            </a:r>
            <a:r>
              <a:rPr lang="en-CA" sz="1100" dirty="0" err="1"/>
              <a:t>Polymerse</a:t>
            </a:r>
            <a:r>
              <a:rPr lang="en-CA" sz="1100" dirty="0"/>
              <a:t> (NEB Cat. M0530S)</a:t>
            </a:r>
          </a:p>
          <a:p>
            <a:r>
              <a:rPr lang="en-CA" sz="1100" dirty="0"/>
              <a:t>250 </a:t>
            </a:r>
            <a:r>
              <a:rPr lang="en-CA" sz="1100" dirty="0" err="1"/>
              <a:t>μl</a:t>
            </a:r>
            <a:r>
              <a:rPr lang="en-CA" sz="1100" dirty="0"/>
              <a:t> </a:t>
            </a:r>
            <a:r>
              <a:rPr lang="en-CA" sz="1100" dirty="0" err="1"/>
              <a:t>Taq</a:t>
            </a:r>
            <a:r>
              <a:rPr lang="en-CA" sz="1100" dirty="0"/>
              <a:t> Ligase (NEB Cat. M0208S)</a:t>
            </a:r>
          </a:p>
          <a:p>
            <a:r>
              <a:rPr lang="en-CA" sz="1100" dirty="0"/>
              <a:t>467.75 </a:t>
            </a:r>
            <a:r>
              <a:rPr lang="en-CA" sz="1100" dirty="0" err="1"/>
              <a:t>μl</a:t>
            </a:r>
            <a:r>
              <a:rPr lang="en-CA" sz="1100" dirty="0"/>
              <a:t> H2O</a:t>
            </a:r>
          </a:p>
          <a:p>
            <a:r>
              <a:rPr lang="en-CA" sz="1100" dirty="0"/>
              <a:t>Mix by pipetting gently.  Make 100 </a:t>
            </a:r>
            <a:r>
              <a:rPr lang="en-CA" sz="1100" dirty="0" err="1"/>
              <a:t>μl</a:t>
            </a:r>
            <a:r>
              <a:rPr lang="en-CA" sz="1100" dirty="0"/>
              <a:t> aliquots.</a:t>
            </a:r>
          </a:p>
          <a:p>
            <a:endParaRPr lang="en-CA" sz="1100" dirty="0"/>
          </a:p>
          <a:p>
            <a:r>
              <a:rPr lang="en-CA" sz="1100" b="1" dirty="0"/>
              <a:t>Isothermal Start Mix</a:t>
            </a:r>
          </a:p>
          <a:p>
            <a:r>
              <a:rPr lang="en-CA" sz="1100" dirty="0"/>
              <a:t>1.5g PEG8000</a:t>
            </a:r>
          </a:p>
          <a:p>
            <a:r>
              <a:rPr lang="en-CA" sz="1100" dirty="0"/>
              <a:t>3ml 1M Tris-HCl, pH 8.0</a:t>
            </a:r>
          </a:p>
          <a:p>
            <a:r>
              <a:rPr lang="en-CA" sz="1100" dirty="0"/>
              <a:t>150μl 2M MgCl2</a:t>
            </a:r>
          </a:p>
          <a:p>
            <a:r>
              <a:rPr lang="en-CA" sz="1100" dirty="0"/>
              <a:t>Put on tube rotator until PEG is in solution</a:t>
            </a:r>
          </a:p>
          <a:p>
            <a:endParaRPr lang="en-CA" sz="1100" dirty="0"/>
          </a:p>
          <a:p>
            <a:r>
              <a:rPr lang="en-CA" sz="1100" dirty="0"/>
              <a:t>Recipe/Optimization by Ethan Ford -&gt; </a:t>
            </a:r>
            <a:r>
              <a:rPr lang="en-CA" sz="1100" dirty="0" err="1"/>
              <a:t>Ethanomics</a:t>
            </a:r>
            <a:r>
              <a:rPr lang="en-CA" sz="1100" dirty="0"/>
              <a:t> blog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D3377F-CE88-4BB2-9649-D11622D89682}"/>
              </a:ext>
            </a:extLst>
          </p:cNvPr>
          <p:cNvSpPr/>
          <p:nvPr/>
        </p:nvSpPr>
        <p:spPr>
          <a:xfrm>
            <a:off x="7775114" y="2698402"/>
            <a:ext cx="17749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b="1" dirty="0"/>
              <a:t>Commercial</a:t>
            </a:r>
          </a:p>
          <a:p>
            <a:pPr algn="ctr"/>
            <a:r>
              <a:rPr lang="en-CA" sz="1400" b="1" dirty="0"/>
              <a:t>Gibson Mix </a:t>
            </a:r>
          </a:p>
          <a:p>
            <a:pPr algn="ctr"/>
            <a:r>
              <a:rPr lang="en-CA" sz="1400" b="1" dirty="0"/>
              <a:t>(NEB or Other brands)</a:t>
            </a:r>
            <a:endParaRPr lang="en-CA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6A1F3A-2ED4-4B25-A657-D23627CCD220}"/>
              </a:ext>
            </a:extLst>
          </p:cNvPr>
          <p:cNvSpPr/>
          <p:nvPr/>
        </p:nvSpPr>
        <p:spPr>
          <a:xfrm>
            <a:off x="9813739" y="2698402"/>
            <a:ext cx="17749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b="1" dirty="0"/>
              <a:t>Commercial</a:t>
            </a:r>
          </a:p>
          <a:p>
            <a:pPr algn="ctr"/>
            <a:r>
              <a:rPr lang="en-CA" sz="1400" b="1" dirty="0"/>
              <a:t>Hi-fi Mix (NEB)</a:t>
            </a:r>
            <a:endParaRPr lang="en-CA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ABB1F1-E589-4D71-8D59-0220EB41E691}"/>
              </a:ext>
            </a:extLst>
          </p:cNvPr>
          <p:cNvSpPr/>
          <p:nvPr/>
        </p:nvSpPr>
        <p:spPr>
          <a:xfrm>
            <a:off x="980437" y="4258211"/>
            <a:ext cx="2161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Combine fragments + </a:t>
            </a:r>
          </a:p>
          <a:p>
            <a:pPr algn="ctr"/>
            <a:r>
              <a:rPr lang="en-CA" sz="1200" b="1" dirty="0" err="1"/>
              <a:t>mastermix</a:t>
            </a:r>
            <a:r>
              <a:rPr lang="en-CA" sz="1200" b="1" dirty="0"/>
              <a:t> in 10-20uL volume</a:t>
            </a:r>
            <a:endParaRPr lang="en-CA" sz="1200" dirty="0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A2A75C8-12DB-428C-9D9A-68CADB682013}"/>
              </a:ext>
            </a:extLst>
          </p:cNvPr>
          <p:cNvSpPr/>
          <p:nvPr/>
        </p:nvSpPr>
        <p:spPr>
          <a:xfrm>
            <a:off x="5375942" y="5262745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FAAA92-57B0-4B32-9CC4-E6921046CB57}"/>
              </a:ext>
            </a:extLst>
          </p:cNvPr>
          <p:cNvSpPr/>
          <p:nvPr/>
        </p:nvSpPr>
        <p:spPr>
          <a:xfrm>
            <a:off x="3667153" y="5533999"/>
            <a:ext cx="35947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dirty="0"/>
              <a:t>Combine fragments + </a:t>
            </a:r>
            <a:r>
              <a:rPr lang="en-CA" sz="1200" b="1" dirty="0" err="1"/>
              <a:t>mastermix</a:t>
            </a:r>
            <a:r>
              <a:rPr lang="en-CA" sz="1200" b="1" dirty="0"/>
              <a:t> in 10-20uL volume</a:t>
            </a:r>
            <a:endParaRPr lang="en-CA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21A62F-2A1C-4BF0-96F5-441CE02EF23A}"/>
              </a:ext>
            </a:extLst>
          </p:cNvPr>
          <p:cNvSpPr txBox="1"/>
          <p:nvPr/>
        </p:nvSpPr>
        <p:spPr>
          <a:xfrm>
            <a:off x="1137083" y="2099409"/>
            <a:ext cx="163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u="sng" dirty="0"/>
              <a:t>1-3 Fragments?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DE95CD-27FF-476F-ABC3-A06A2BDCFF1A}"/>
              </a:ext>
            </a:extLst>
          </p:cNvPr>
          <p:cNvSpPr txBox="1"/>
          <p:nvPr/>
        </p:nvSpPr>
        <p:spPr>
          <a:xfrm>
            <a:off x="4945596" y="1814549"/>
            <a:ext cx="163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u="sng" dirty="0"/>
              <a:t>1-4 Fragments?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5EA38A-1DFF-4C25-89A7-A514463F6811}"/>
              </a:ext>
            </a:extLst>
          </p:cNvPr>
          <p:cNvSpPr txBox="1"/>
          <p:nvPr/>
        </p:nvSpPr>
        <p:spPr>
          <a:xfrm>
            <a:off x="7907012" y="2174190"/>
            <a:ext cx="163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u="sng" dirty="0"/>
              <a:t>1-4 Fragments?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D1FCD726-CABC-465C-8062-DAF4B87309B3}"/>
              </a:ext>
            </a:extLst>
          </p:cNvPr>
          <p:cNvSpPr/>
          <p:nvPr/>
        </p:nvSpPr>
        <p:spPr>
          <a:xfrm>
            <a:off x="8617027" y="3722887"/>
            <a:ext cx="216508" cy="75438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24AD88-C83F-4A53-987A-4123A7386D1C}"/>
              </a:ext>
            </a:extLst>
          </p:cNvPr>
          <p:cNvSpPr/>
          <p:nvPr/>
        </p:nvSpPr>
        <p:spPr>
          <a:xfrm>
            <a:off x="7659444" y="4462234"/>
            <a:ext cx="2161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Combine fragments + </a:t>
            </a:r>
          </a:p>
          <a:p>
            <a:pPr algn="ctr"/>
            <a:r>
              <a:rPr lang="en-CA" sz="1200" b="1" dirty="0" err="1"/>
              <a:t>mastermix</a:t>
            </a:r>
            <a:r>
              <a:rPr lang="en-CA" sz="1200" b="1" dirty="0"/>
              <a:t> in 10-20uL volume</a:t>
            </a:r>
            <a:endParaRPr lang="en-CA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394B33-7C40-4EAB-93AE-1CAD57386766}"/>
              </a:ext>
            </a:extLst>
          </p:cNvPr>
          <p:cNvSpPr txBox="1"/>
          <p:nvPr/>
        </p:nvSpPr>
        <p:spPr>
          <a:xfrm>
            <a:off x="9984394" y="2193129"/>
            <a:ext cx="163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u="sng" dirty="0"/>
              <a:t>1-5 Fragments?</a:t>
            </a: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D7864D40-DBDE-41FD-B548-F750E6A38B26}"/>
              </a:ext>
            </a:extLst>
          </p:cNvPr>
          <p:cNvSpPr/>
          <p:nvPr/>
        </p:nvSpPr>
        <p:spPr>
          <a:xfrm>
            <a:off x="10655364" y="3722887"/>
            <a:ext cx="216508" cy="75438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9EAAFA8-39BB-474F-85D1-AD68883D05E6}"/>
              </a:ext>
            </a:extLst>
          </p:cNvPr>
          <p:cNvSpPr/>
          <p:nvPr/>
        </p:nvSpPr>
        <p:spPr>
          <a:xfrm>
            <a:off x="9697781" y="4462234"/>
            <a:ext cx="2161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Combine fragments + </a:t>
            </a:r>
          </a:p>
          <a:p>
            <a:pPr algn="ctr"/>
            <a:r>
              <a:rPr lang="en-CA" sz="1200" b="1" dirty="0" err="1"/>
              <a:t>mastermix</a:t>
            </a:r>
            <a:r>
              <a:rPr lang="en-CA" sz="1200" b="1" dirty="0"/>
              <a:t> in 10-20uL volume</a:t>
            </a:r>
            <a:endParaRPr lang="en-CA" sz="12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76F5E21-820C-4C5D-A6F3-41172C8CEE67}"/>
              </a:ext>
            </a:extLst>
          </p:cNvPr>
          <p:cNvSpPr/>
          <p:nvPr/>
        </p:nvSpPr>
        <p:spPr>
          <a:xfrm>
            <a:off x="1066800" y="5116686"/>
            <a:ext cx="21615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30C for 40 minutes</a:t>
            </a:r>
            <a:endParaRPr lang="en-CA" sz="1200" dirty="0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50E6363F-9A7B-4F4C-8724-3EC6E594B6A1}"/>
              </a:ext>
            </a:extLst>
          </p:cNvPr>
          <p:cNvSpPr/>
          <p:nvPr/>
        </p:nvSpPr>
        <p:spPr>
          <a:xfrm>
            <a:off x="2014912" y="3963674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A2E488C0-8CC0-4607-940C-0A6F49AD2C14}"/>
              </a:ext>
            </a:extLst>
          </p:cNvPr>
          <p:cNvSpPr/>
          <p:nvPr/>
        </p:nvSpPr>
        <p:spPr>
          <a:xfrm>
            <a:off x="2014912" y="4747280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176591E-A7CA-4DB9-B5B5-F4E4D7ECA15A}"/>
              </a:ext>
            </a:extLst>
          </p:cNvPr>
          <p:cNvSpPr/>
          <p:nvPr/>
        </p:nvSpPr>
        <p:spPr>
          <a:xfrm>
            <a:off x="4420626" y="6100902"/>
            <a:ext cx="21615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50C for 60 minutes</a:t>
            </a:r>
            <a:endParaRPr lang="en-CA" sz="1200" dirty="0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92E39E89-01BB-4E47-B71E-C38A5975F425}"/>
              </a:ext>
            </a:extLst>
          </p:cNvPr>
          <p:cNvSpPr/>
          <p:nvPr/>
        </p:nvSpPr>
        <p:spPr>
          <a:xfrm>
            <a:off x="5372808" y="5811346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3C3C257-04DB-417F-911E-4E5294762B8A}"/>
              </a:ext>
            </a:extLst>
          </p:cNvPr>
          <p:cNvSpPr/>
          <p:nvPr/>
        </p:nvSpPr>
        <p:spPr>
          <a:xfrm>
            <a:off x="7698654" y="5230817"/>
            <a:ext cx="21615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50C for 60 minutes</a:t>
            </a:r>
            <a:endParaRPr lang="en-CA" sz="1200" dirty="0"/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E3CD34F2-2C24-4C6A-8FCC-35C288F629AB}"/>
              </a:ext>
            </a:extLst>
          </p:cNvPr>
          <p:cNvSpPr/>
          <p:nvPr/>
        </p:nvSpPr>
        <p:spPr>
          <a:xfrm>
            <a:off x="8650836" y="4941261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D41F1DB-ECBA-4CDE-8FA4-D50736E50F0A}"/>
              </a:ext>
            </a:extLst>
          </p:cNvPr>
          <p:cNvSpPr/>
          <p:nvPr/>
        </p:nvSpPr>
        <p:spPr>
          <a:xfrm>
            <a:off x="9763435" y="5257000"/>
            <a:ext cx="21615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50C for 60 minutes</a:t>
            </a:r>
            <a:endParaRPr lang="en-CA" sz="1200" dirty="0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42695FE0-33A2-42FF-A54F-2509CBA92396}"/>
              </a:ext>
            </a:extLst>
          </p:cNvPr>
          <p:cNvSpPr/>
          <p:nvPr/>
        </p:nvSpPr>
        <p:spPr>
          <a:xfrm>
            <a:off x="10715617" y="4967444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CB3FE5F-E63B-4AD3-B179-3AF2FE3F11E0}"/>
              </a:ext>
            </a:extLst>
          </p:cNvPr>
          <p:cNvCxnSpPr>
            <a:cxnSpLocks/>
          </p:cNvCxnSpPr>
          <p:nvPr/>
        </p:nvCxnSpPr>
        <p:spPr>
          <a:xfrm flipH="1">
            <a:off x="3922713" y="4133850"/>
            <a:ext cx="60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8132B57-9ECE-41FF-8240-D670EF326FBA}"/>
              </a:ext>
            </a:extLst>
          </p:cNvPr>
          <p:cNvCxnSpPr/>
          <p:nvPr/>
        </p:nvCxnSpPr>
        <p:spPr>
          <a:xfrm flipV="1">
            <a:off x="3924300" y="2482480"/>
            <a:ext cx="0" cy="1656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F54CAE6-2599-46AC-BB0A-C1FC56122D3B}"/>
              </a:ext>
            </a:extLst>
          </p:cNvPr>
          <p:cNvCxnSpPr/>
          <p:nvPr/>
        </p:nvCxnSpPr>
        <p:spPr>
          <a:xfrm>
            <a:off x="3924300" y="2482480"/>
            <a:ext cx="1190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402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14983</TotalTime>
  <Words>597</Words>
  <Application>Microsoft Office PowerPoint</Application>
  <PresentationFormat>Widescreen</PresentationFormat>
  <Paragraphs>151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Skywalker</dc:creator>
  <cp:lastModifiedBy>Alexander Klenov</cp:lastModifiedBy>
  <cp:revision>163</cp:revision>
  <dcterms:created xsi:type="dcterms:W3CDTF">2020-05-30T22:03:02Z</dcterms:created>
  <dcterms:modified xsi:type="dcterms:W3CDTF">2021-01-05T03:43:48Z</dcterms:modified>
</cp:coreProperties>
</file>