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98D77-CA45-4045-BEA4-C8CBABD09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7A161-3A4B-4030-A1D7-EFFD8CB55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20CC-6D41-4455-AC71-5F049144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DB3EE-6D09-4420-8DF6-8470BEE7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65106-126B-462B-AF1C-0E6AECB9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27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02E1-969A-4972-B060-5A027344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F93EA-2460-44A3-8A7F-71CD81FA4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D351E-929D-4585-8346-6A08E494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2495B-F48A-4FFE-87EA-AF32A18E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BB999-F6C7-467A-8012-7F1B47FC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63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50D98-8B60-441B-8EB7-16C0D0A35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8B789-E9E4-4833-BADA-6E71E803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4FD5B-2213-4179-A594-30A96D8D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7E01F-531C-408C-AD47-4DFDAD99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CC28-4366-4178-B80F-7936484D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24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3EED-222E-45C2-AE5C-A29DBA0F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E3C6-7D6F-4801-AC50-AA7C3E32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84FBA-9ADA-4EDA-98E3-0B72F5AB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4E44-40C6-454F-A300-3F8C0FAF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A27B7-AAED-4ACD-802C-62B948B2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25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5292-40F9-404F-B46A-70E1512D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F863D-48BF-405E-AC7D-C9D0BBD7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6D096-2871-42CA-9730-3C22B2E2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AF23F-007B-4489-A953-83C54E33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13312-BCA8-458E-B903-8E11717B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5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139E3-F0BF-4473-B379-6313BA0F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C51F-0A4F-4E29-AFC7-9D2E365C4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CF7F8-F672-48BA-8D16-D85654882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CC5F3-0FCB-44B2-AEAA-EDB1C6B6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469A3-B663-4236-A5E0-1EAB207E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D3600-7FBD-4D63-84AC-5AA87770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64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7D3D-939D-4E98-9775-D6300A14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3BD51-8D10-4864-B4AE-2FD36EE23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7F630-1278-4FC5-BBB0-EF6D3B0C3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4EDF2-9BD3-4A7D-8DD2-D6A4E675C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0F1F0-6311-479D-9140-B97B23985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79073-7E43-4C42-A0C4-74B96EAF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B8D94-44A3-4959-84F5-83AF28E3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7DBB5-74AA-420A-97B8-0747EF41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19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8AF0-52AA-45B9-9C8C-E1D548DB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328C2-9C0E-42F9-822D-7B8FE703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9BD12-B0FD-420E-B67A-42CBC645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ACFFB-3A29-4726-BE90-F003F823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54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5892E-FE4C-436A-BBF5-B2845BC5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99587-7762-4656-9FB0-9A2B15D3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769DB-BBC2-4AAE-B9F0-A13668C6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49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DD98-CF6E-4B4B-B99F-71C110D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B5DA-94B6-4613-A8D0-346C0D8F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3B731-6B83-454E-AE27-4A7242C8A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2F6DB-0369-4662-8067-762264DC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952E6-A715-4C1D-87C4-4FF8A172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9E54B-9C4E-4302-BFEB-3F5A174F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54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4656-29B5-4353-917D-049D857A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530CED-11DB-4BA3-947B-E08D35CBB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D4888-7E38-4CD0-81A4-82D027D71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D8309-84E1-4426-8BAA-EA575365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6B21-1C3E-41CA-9027-B6BE6460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AC360-18A3-41C4-9435-DFCB0B8F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73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BE591-3FD9-4F37-B923-59B4B5FCE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B8C1A-8A1D-402D-88E1-56C4FCFC2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719-4359-4BC3-8BA5-ED42DCE67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B3A2C-B6FB-442B-8300-92FF9F5FE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8398-B698-42E2-9093-E479220B2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216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548373" y="816333"/>
            <a:ext cx="98467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/>
              <a:t>Prepare PCR with: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Highly accurate polymerase (Q5 or equivalent)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Long plasmids? GC Enhancer Buffer VERY useful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LOW template amount (0.1 to 0.5 ng plasmid/25 </a:t>
            </a:r>
            <a:r>
              <a:rPr lang="en-CA" dirty="0" err="1"/>
              <a:t>uL</a:t>
            </a:r>
            <a:r>
              <a:rPr lang="en-CA" dirty="0"/>
              <a:t> PCR reaction) -&gt; Make it easier for the </a:t>
            </a:r>
            <a:r>
              <a:rPr lang="en-CA" dirty="0" err="1"/>
              <a:t>DpnI</a:t>
            </a:r>
            <a:endParaRPr lang="en-CA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dirty="0"/>
          </a:p>
          <a:p>
            <a:r>
              <a:rPr lang="en-CA" dirty="0"/>
              <a:t>2)   Thermocycling settings: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4465135" y="282838"/>
            <a:ext cx="3634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KLD Mutagenesis Fragment Prep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8D3DA-1CA9-4182-B7F7-48A7B71131A3}"/>
              </a:ext>
            </a:extLst>
          </p:cNvPr>
          <p:cNvSpPr/>
          <p:nvPr/>
        </p:nvSpPr>
        <p:spPr>
          <a:xfrm>
            <a:off x="3234235" y="228296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b="1" dirty="0"/>
              <a:t>Initial Denaturation: </a:t>
            </a:r>
          </a:p>
          <a:p>
            <a:pPr algn="ctr"/>
            <a:r>
              <a:rPr lang="en-CA" dirty="0"/>
              <a:t>95°C for 90 seconds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30 Cycles of:</a:t>
            </a:r>
          </a:p>
          <a:p>
            <a:pPr algn="ctr"/>
            <a:r>
              <a:rPr lang="en-CA" dirty="0"/>
              <a:t>95°C for 30 seconds</a:t>
            </a:r>
          </a:p>
          <a:p>
            <a:pPr algn="ctr"/>
            <a:r>
              <a:rPr lang="en-CA" dirty="0"/>
              <a:t>50–67°C for 30 seconds</a:t>
            </a:r>
          </a:p>
          <a:p>
            <a:pPr algn="ctr"/>
            <a:r>
              <a:rPr lang="en-CA" dirty="0"/>
              <a:t>72°C for 30 seconds/kb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Final Extension: </a:t>
            </a:r>
          </a:p>
          <a:p>
            <a:pPr algn="ctr"/>
            <a:r>
              <a:rPr lang="en-CA" dirty="0"/>
              <a:t>72°C for 2X Cycling Extension Time</a:t>
            </a:r>
          </a:p>
          <a:p>
            <a:pPr algn="ctr"/>
            <a:r>
              <a:rPr lang="en-CA" dirty="0"/>
              <a:t>END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LET THE PCR MACHINE COAST TO ROOM TEMP!</a:t>
            </a:r>
          </a:p>
          <a:p>
            <a:pPr algn="ctr"/>
            <a:r>
              <a:rPr lang="en-CA" b="1" dirty="0"/>
              <a:t>PCR products can survive for DAYS at RT</a:t>
            </a:r>
          </a:p>
          <a:p>
            <a:pPr algn="ctr"/>
            <a:r>
              <a:rPr lang="en-CA" b="1" dirty="0"/>
              <a:t>Your thermocycler is not a refrigerator!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A799B-B5D8-4BED-A487-8E5B4CC019DD}"/>
              </a:ext>
            </a:extLst>
          </p:cNvPr>
          <p:cNvCxnSpPr/>
          <p:nvPr/>
        </p:nvCxnSpPr>
        <p:spPr>
          <a:xfrm>
            <a:off x="7440476" y="3848126"/>
            <a:ext cx="72281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B977D74-450F-4033-8587-69793DF0D2A0}"/>
              </a:ext>
            </a:extLst>
          </p:cNvPr>
          <p:cNvSpPr txBox="1"/>
          <p:nvPr/>
        </p:nvSpPr>
        <p:spPr>
          <a:xfrm>
            <a:off x="8163287" y="3247961"/>
            <a:ext cx="3083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Have a gradient PCR machine?</a:t>
            </a:r>
          </a:p>
          <a:p>
            <a:pPr algn="ctr"/>
            <a:r>
              <a:rPr lang="en-CA" dirty="0"/>
              <a:t>4-6 reactions from 55-67 °C</a:t>
            </a:r>
          </a:p>
          <a:p>
            <a:pPr algn="ctr"/>
            <a:r>
              <a:rPr lang="en-CA" b="1" dirty="0"/>
              <a:t>No gradient PCR?</a:t>
            </a:r>
          </a:p>
          <a:p>
            <a:pPr algn="ctr"/>
            <a:r>
              <a:rPr lang="en-CA" dirty="0"/>
              <a:t>Start at 59 °C and pray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8B8E217-D824-4D2F-812E-80778074F74E}"/>
              </a:ext>
            </a:extLst>
          </p:cNvPr>
          <p:cNvCxnSpPr>
            <a:cxnSpLocks/>
          </p:cNvCxnSpPr>
          <p:nvPr/>
        </p:nvCxnSpPr>
        <p:spPr>
          <a:xfrm flipH="1">
            <a:off x="3704499" y="3329966"/>
            <a:ext cx="18462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2A8C4DF-5FA2-49C9-ACCC-359668213596}"/>
              </a:ext>
            </a:extLst>
          </p:cNvPr>
          <p:cNvSpPr txBox="1"/>
          <p:nvPr/>
        </p:nvSpPr>
        <p:spPr>
          <a:xfrm>
            <a:off x="813793" y="3114429"/>
            <a:ext cx="3913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Weak band?</a:t>
            </a:r>
          </a:p>
          <a:p>
            <a:pPr algn="ctr"/>
            <a:r>
              <a:rPr lang="en-CA" dirty="0"/>
              <a:t>Bump up to 35-40 cycles</a:t>
            </a:r>
          </a:p>
          <a:p>
            <a:pPr algn="ctr"/>
            <a:r>
              <a:rPr lang="en-CA" dirty="0"/>
              <a:t>More cycles -&gt; More non-specific bands</a:t>
            </a:r>
          </a:p>
        </p:txBody>
      </p:sp>
    </p:spTree>
    <p:extLst>
      <p:ext uri="{BB962C8B-B14F-4D97-AF65-F5344CB8AC3E}">
        <p14:creationId xmlns:p14="http://schemas.microsoft.com/office/powerpoint/2010/main" val="420984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2267831" y="703635"/>
            <a:ext cx="9584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/>
              <a:t>Run 5-8uL of PCR product on a 1% agarose</a:t>
            </a:r>
          </a:p>
          <a:p>
            <a:pPr marL="342900" indent="-342900">
              <a:buAutoNum type="arabicParenR"/>
            </a:pPr>
            <a:r>
              <a:rPr lang="en-CA" dirty="0"/>
              <a:t>Do I have a product of expected size? (</a:t>
            </a:r>
            <a:r>
              <a:rPr lang="en-CA" dirty="0">
                <a:solidFill>
                  <a:srgbClr val="FF0000"/>
                </a:solidFill>
              </a:rPr>
              <a:t>*</a:t>
            </a:r>
            <a:r>
              <a:rPr lang="en-CA" dirty="0"/>
              <a:t>)</a:t>
            </a:r>
          </a:p>
          <a:p>
            <a:pPr marL="342900" indent="-342900">
              <a:buAutoNum type="arabicParenR"/>
            </a:pPr>
            <a:r>
              <a:rPr lang="en-CA" dirty="0"/>
              <a:t>Is the PCR product pretty clean?</a:t>
            </a:r>
          </a:p>
          <a:p>
            <a:pPr marL="342900" indent="-342900">
              <a:buAutoNum type="arabicParenR"/>
            </a:pP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5529901" y="252438"/>
            <a:ext cx="2383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KLD Mutagenesis QC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76A421-D460-4363-A4B6-1A31C5946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306" y="2504988"/>
            <a:ext cx="3597820" cy="223493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C59172-1C35-464E-982C-9B1439B3CDEF}"/>
              </a:ext>
            </a:extLst>
          </p:cNvPr>
          <p:cNvSpPr txBox="1"/>
          <p:nvPr/>
        </p:nvSpPr>
        <p:spPr>
          <a:xfrm>
            <a:off x="1867173" y="27561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8A4522C5-822A-443F-B7EB-498F17A28D00}"/>
              </a:ext>
            </a:extLst>
          </p:cNvPr>
          <p:cNvSpPr/>
          <p:nvPr/>
        </p:nvSpPr>
        <p:spPr>
          <a:xfrm flipH="1">
            <a:off x="2258896" y="2121661"/>
            <a:ext cx="2718084" cy="24384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A8A0D4-2EF7-4697-B5ED-FE2D3A7F0F4A}"/>
              </a:ext>
            </a:extLst>
          </p:cNvPr>
          <p:cNvSpPr txBox="1"/>
          <p:nvPr/>
        </p:nvSpPr>
        <p:spPr>
          <a:xfrm>
            <a:off x="2703195" y="1822073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Annealing Gradient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8A166E-C49F-45EE-8E11-22B79ECB8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290" y="2559248"/>
            <a:ext cx="4917139" cy="2207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FF3E2CE-9DD2-4D31-8F1D-7D293CCEFF71}"/>
              </a:ext>
            </a:extLst>
          </p:cNvPr>
          <p:cNvSpPr/>
          <p:nvPr/>
        </p:nvSpPr>
        <p:spPr>
          <a:xfrm flipH="1">
            <a:off x="5950146" y="2209564"/>
            <a:ext cx="2718084" cy="24384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0DB7AC-EB11-4352-94D4-E5F01EF1A696}"/>
              </a:ext>
            </a:extLst>
          </p:cNvPr>
          <p:cNvSpPr txBox="1"/>
          <p:nvPr/>
        </p:nvSpPr>
        <p:spPr>
          <a:xfrm>
            <a:off x="6394445" y="1909976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Annealing Gradient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A8FFBD-F54C-48F0-BF8B-44D507B703C0}"/>
              </a:ext>
            </a:extLst>
          </p:cNvPr>
          <p:cNvSpPr txBox="1"/>
          <p:nvPr/>
        </p:nvSpPr>
        <p:spPr>
          <a:xfrm>
            <a:off x="8360620" y="28642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C59559B-9B13-4474-BAC6-E9EEFC0EFBB3}"/>
              </a:ext>
            </a:extLst>
          </p:cNvPr>
          <p:cNvCxnSpPr>
            <a:cxnSpLocks/>
          </p:cNvCxnSpPr>
          <p:nvPr/>
        </p:nvCxnSpPr>
        <p:spPr>
          <a:xfrm flipH="1">
            <a:off x="3080768" y="5217217"/>
            <a:ext cx="365760" cy="4354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7724452-DC97-4CF8-A556-FC1ADDAC0CBA}"/>
              </a:ext>
            </a:extLst>
          </p:cNvPr>
          <p:cNvCxnSpPr>
            <a:cxnSpLocks/>
          </p:cNvCxnSpPr>
          <p:nvPr/>
        </p:nvCxnSpPr>
        <p:spPr>
          <a:xfrm>
            <a:off x="3446528" y="5217217"/>
            <a:ext cx="452846" cy="365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C3DA3E5-AE70-4E8B-A800-DD7372DD22E2}"/>
              </a:ext>
            </a:extLst>
          </p:cNvPr>
          <p:cNvSpPr txBox="1"/>
          <p:nvPr/>
        </p:nvSpPr>
        <p:spPr>
          <a:xfrm>
            <a:off x="1757187" y="4847885"/>
            <a:ext cx="333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Expected product + other bands?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45D468-DBAB-4EA4-B3AC-BB275C44BB86}"/>
              </a:ext>
            </a:extLst>
          </p:cNvPr>
          <p:cNvSpPr txBox="1"/>
          <p:nvPr/>
        </p:nvSpPr>
        <p:spPr>
          <a:xfrm>
            <a:off x="3672951" y="5582977"/>
            <a:ext cx="2932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YOLO (Screen more colonies)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7B2D19-A480-450E-93C5-555691F7A02E}"/>
              </a:ext>
            </a:extLst>
          </p:cNvPr>
          <p:cNvSpPr txBox="1"/>
          <p:nvPr/>
        </p:nvSpPr>
        <p:spPr>
          <a:xfrm>
            <a:off x="2167093" y="5629143"/>
            <a:ext cx="1456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Pool Samples</a:t>
            </a:r>
          </a:p>
          <a:p>
            <a:pPr algn="ctr"/>
            <a:r>
              <a:rPr lang="en-CA" b="1" dirty="0"/>
              <a:t>Gel Purify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5CB3E75-1901-4793-BA19-D0EDE2ECE0B8}"/>
              </a:ext>
            </a:extLst>
          </p:cNvPr>
          <p:cNvCxnSpPr>
            <a:cxnSpLocks/>
          </p:cNvCxnSpPr>
          <p:nvPr/>
        </p:nvCxnSpPr>
        <p:spPr>
          <a:xfrm flipH="1">
            <a:off x="3617938" y="5968885"/>
            <a:ext cx="405494" cy="549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9E9A8B1-5016-4BB1-BD35-589480B03425}"/>
              </a:ext>
            </a:extLst>
          </p:cNvPr>
          <p:cNvCxnSpPr>
            <a:cxnSpLocks/>
          </p:cNvCxnSpPr>
          <p:nvPr/>
        </p:nvCxnSpPr>
        <p:spPr>
          <a:xfrm>
            <a:off x="2895561" y="6191320"/>
            <a:ext cx="673456" cy="3269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95BDB4C-EAF8-4368-878F-C4B616FBEDB3}"/>
              </a:ext>
            </a:extLst>
          </p:cNvPr>
          <p:cNvSpPr txBox="1"/>
          <p:nvPr/>
        </p:nvSpPr>
        <p:spPr>
          <a:xfrm>
            <a:off x="7309188" y="4834676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/>
              <a:t>Noice</a:t>
            </a:r>
            <a:r>
              <a:rPr lang="en-CA" b="1" dirty="0"/>
              <a:t> and clean?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31FCE38-FE9A-4A0F-B31B-B0C3489036D6}"/>
              </a:ext>
            </a:extLst>
          </p:cNvPr>
          <p:cNvCxnSpPr>
            <a:cxnSpLocks/>
          </p:cNvCxnSpPr>
          <p:nvPr/>
        </p:nvCxnSpPr>
        <p:spPr>
          <a:xfrm>
            <a:off x="8123859" y="5225666"/>
            <a:ext cx="0" cy="4185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F6428ED-746B-431D-A799-548DFE3B6FC8}"/>
              </a:ext>
            </a:extLst>
          </p:cNvPr>
          <p:cNvSpPr txBox="1"/>
          <p:nvPr/>
        </p:nvSpPr>
        <p:spPr>
          <a:xfrm>
            <a:off x="2979584" y="6505458"/>
            <a:ext cx="1442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KLD Reaction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0F82E0-97B3-4974-944B-D6D3A4C98B79}"/>
              </a:ext>
            </a:extLst>
          </p:cNvPr>
          <p:cNvSpPr txBox="1"/>
          <p:nvPr/>
        </p:nvSpPr>
        <p:spPr>
          <a:xfrm>
            <a:off x="7392250" y="6361582"/>
            <a:ext cx="1442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KLD Reaction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FFE48D3-CB42-48B1-8803-A7B73E30AEBD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3446528" y="5221884"/>
            <a:ext cx="1587341" cy="355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B447EB7-B489-4FC8-A68E-C89E784D7AB3}"/>
              </a:ext>
            </a:extLst>
          </p:cNvPr>
          <p:cNvSpPr txBox="1"/>
          <p:nvPr/>
        </p:nvSpPr>
        <p:spPr>
          <a:xfrm>
            <a:off x="5033869" y="4934235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Optimize PCR</a:t>
            </a:r>
          </a:p>
          <a:p>
            <a:r>
              <a:rPr lang="en-CA" b="1" dirty="0"/>
              <a:t>Optimize Primers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13E73BD-62D0-4B8C-A54D-706D80B57CC5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6634959" y="5019342"/>
            <a:ext cx="674229" cy="2063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9ED7FA3-7E48-420C-A937-7440B9C46746}"/>
              </a:ext>
            </a:extLst>
          </p:cNvPr>
          <p:cNvSpPr txBox="1"/>
          <p:nvPr/>
        </p:nvSpPr>
        <p:spPr>
          <a:xfrm>
            <a:off x="6866422" y="5640212"/>
            <a:ext cx="290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No cleanup needed (usually)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1B53563-4888-4FC4-A846-FE299B09E6A4}"/>
              </a:ext>
            </a:extLst>
          </p:cNvPr>
          <p:cNvCxnSpPr>
            <a:cxnSpLocks/>
          </p:cNvCxnSpPr>
          <p:nvPr/>
        </p:nvCxnSpPr>
        <p:spPr>
          <a:xfrm>
            <a:off x="8123859" y="5982055"/>
            <a:ext cx="0" cy="4185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61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855452" y="779019"/>
            <a:ext cx="99239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NEB’s KLD mix -&gt; Nice, but $$$</a:t>
            </a:r>
          </a:p>
          <a:p>
            <a:pPr marL="285750" indent="-285750">
              <a:buFontTx/>
              <a:buChar char="-"/>
            </a:pPr>
            <a:r>
              <a:rPr lang="en-CA" dirty="0"/>
              <a:t>Homemade KLD mix -&gt; Works great, assemble yourself (Thank you msr2009/reddit for recipe)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b="1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/>
              <a:t>That’s…it? If you’ve got a decent PCR product KLD reactions are pretty smooth.</a:t>
            </a:r>
          </a:p>
          <a:p>
            <a:pPr marL="742950" lvl="1" indent="-285750">
              <a:buFontTx/>
              <a:buChar char="-"/>
            </a:pPr>
            <a:endParaRPr lang="en-CA" dirty="0"/>
          </a:p>
          <a:p>
            <a:pPr marL="742950" lvl="1" indent="-285750">
              <a:buFontTx/>
              <a:buChar char="-"/>
            </a:pPr>
            <a:endParaRPr lang="en-CA" dirty="0"/>
          </a:p>
          <a:p>
            <a:pPr marL="342900" indent="-342900">
              <a:buAutoNum type="arabicParenR"/>
            </a:pP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5305288" y="264609"/>
            <a:ext cx="1585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KLD Reaction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DD8077-BE3C-414B-9904-D0106B2F1B35}"/>
              </a:ext>
            </a:extLst>
          </p:cNvPr>
          <p:cNvSpPr/>
          <p:nvPr/>
        </p:nvSpPr>
        <p:spPr>
          <a:xfrm>
            <a:off x="2905386" y="2015735"/>
            <a:ext cx="7085902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CA" dirty="0"/>
              <a:t>1ul PCR product or gel purified band (5-10ng total should do it)</a:t>
            </a:r>
          </a:p>
          <a:p>
            <a:r>
              <a:rPr lang="en-CA" dirty="0"/>
              <a:t>1ul 10X T4 DNA ligase buffer</a:t>
            </a:r>
          </a:p>
          <a:p>
            <a:r>
              <a:rPr lang="en-CA" dirty="0"/>
              <a:t>1ul T4 PNK</a:t>
            </a:r>
          </a:p>
          <a:p>
            <a:r>
              <a:rPr lang="en-CA" dirty="0"/>
              <a:t>1ul T4 DNA ligase</a:t>
            </a:r>
          </a:p>
          <a:p>
            <a:r>
              <a:rPr lang="en-CA" dirty="0"/>
              <a:t>1ul </a:t>
            </a:r>
            <a:r>
              <a:rPr lang="en-CA" dirty="0" err="1"/>
              <a:t>DpnI</a:t>
            </a:r>
            <a:endParaRPr lang="en-CA" dirty="0"/>
          </a:p>
          <a:p>
            <a:r>
              <a:rPr lang="en-CA" dirty="0"/>
              <a:t>5ul H2O</a:t>
            </a:r>
          </a:p>
          <a:p>
            <a:r>
              <a:rPr lang="en-CA" dirty="0"/>
              <a:t>----------------------</a:t>
            </a:r>
          </a:p>
          <a:p>
            <a:r>
              <a:rPr lang="en-CA" dirty="0"/>
              <a:t>10uL total</a:t>
            </a:r>
          </a:p>
          <a:p>
            <a:r>
              <a:rPr lang="en-CA" dirty="0"/>
              <a:t>Incubate at RT for 1 hour, transform 1uL of reaction/100uL comp. cells</a:t>
            </a:r>
          </a:p>
        </p:txBody>
      </p:sp>
    </p:spTree>
    <p:extLst>
      <p:ext uri="{BB962C8B-B14F-4D97-AF65-F5344CB8AC3E}">
        <p14:creationId xmlns:p14="http://schemas.microsoft.com/office/powerpoint/2010/main" val="178215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14975</TotalTime>
  <Words>322</Words>
  <Application>Microsoft Office PowerPoint</Application>
  <PresentationFormat>Widescreen</PresentationFormat>
  <Paragraphs>76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Skywalker</dc:creator>
  <cp:lastModifiedBy>Alexander Klenov</cp:lastModifiedBy>
  <cp:revision>164</cp:revision>
  <dcterms:created xsi:type="dcterms:W3CDTF">2020-05-30T22:03:02Z</dcterms:created>
  <dcterms:modified xsi:type="dcterms:W3CDTF">2021-01-05T03:49:25Z</dcterms:modified>
</cp:coreProperties>
</file>